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s/comment1.xml" ContentType="application/vnd.openxmlformats-officedocument.presentationml.comment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s/comment2.xml" ContentType="application/vnd.openxmlformats-officedocument.presentationml.comment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s/comment3.xml" ContentType="application/vnd.openxmlformats-officedocument.presentationml.comments+xml"/>
  <Override PartName="/ppt/slides/slide7.xml" ContentType="application/vnd.openxmlformats-officedocument.presentationml.slide+xml"/>
  <Override PartName="/ppt/comments/comment4.xml" ContentType="application/vnd.openxmlformats-officedocument.presentationml.comments+xml"/>
  <Override PartName="/ppt/slides/slide8.xml" ContentType="application/vnd.openxmlformats-officedocument.presentationml.slide+xml"/>
  <Override PartName="/ppt/comments/comment5.xml" ContentType="application/vnd.openxmlformats-officedocument.presentationml.comments+xml"/>
  <Override PartName="/ppt/slides/slide9.xml" ContentType="application/vnd.openxmlformats-officedocument.presentationml.slide+xml"/>
  <Override PartName="/ppt/comments/comment6.xml" ContentType="application/vnd.openxmlformats-officedocument.presentationml.comments+xml"/>
  <Override PartName="/ppt/slides/slide10.xml" ContentType="application/vnd.openxmlformats-officedocument.presentationml.slide+xml"/>
  <Override PartName="/ppt/comments/comment7.xml" ContentType="application/vnd.openxmlformats-officedocument.presentationml.comments+xml"/>
  <Override PartName="/ppt/slides/slide11.xml" ContentType="application/vnd.openxmlformats-officedocument.presentationml.slide+xml"/>
  <Override PartName="/ppt/comments/comment8.xml" ContentType="application/vnd.openxmlformats-officedocument.presentationml.comments+xml"/>
  <Override PartName="/ppt/slides/slide12.xml" ContentType="application/vnd.openxmlformats-officedocument.presentationml.slide+xml"/>
  <Override PartName="/ppt/comments/comment9.xml" ContentType="application/vnd.openxmlformats-officedocument.presentationml.comments+xml"/>
  <Override PartName="/ppt/slides/slide13.xml" ContentType="application/vnd.openxmlformats-officedocument.presentationml.slide+xml"/>
  <Override PartName="/ppt/comments/comment10.xml" ContentType="application/vnd.openxmlformats-officedocument.presentationml.comments+xml"/>
  <Override PartName="/ppt/slides/slide14.xml" ContentType="application/vnd.openxmlformats-officedocument.presentationml.slide+xml"/>
  <Override PartName="/ppt/comments/comment11.xml" ContentType="application/vnd.openxmlformats-officedocument.presentationml.comments+xml"/>
  <Override PartName="/ppt/slides/slide15.xml" ContentType="application/vnd.openxmlformats-officedocument.presentationml.slide+xml"/>
  <Override PartName="/ppt/comments/comment12.xml" ContentType="application/vnd.openxmlformats-officedocument.presentationml.comments+xml"/>
  <Override PartName="/ppt/slides/slide16.xml" ContentType="application/vnd.openxmlformats-officedocument.presentationml.slide+xml"/>
  <Override PartName="/ppt/comments/comment13.xml" ContentType="application/vnd.openxmlformats-officedocument.presentationml.comments+xml"/>
  <Override PartName="/ppt/slides/slide17.xml" ContentType="application/vnd.openxmlformats-officedocument.presentationml.slide+xml"/>
  <Override PartName="/ppt/comments/comment14.xml" ContentType="application/vnd.openxmlformats-officedocument.presentationml.comment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media1.mov" ContentType="video/unknown"/>
  <Override PartName="/ppt/media/media2.mov" ContentType="video/unknown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1"/>
    <p:sldId id="259" r:id="rId12"/>
    <p:sldId id="260" r:id="rId14"/>
    <p:sldId id="261" r:id="rId15"/>
    <p:sldId id="262" r:id="rId17"/>
    <p:sldId id="263" r:id="rId19"/>
    <p:sldId id="264" r:id="rId21"/>
    <p:sldId id="265" r:id="rId23"/>
    <p:sldId id="266" r:id="rId25"/>
    <p:sldId id="267" r:id="rId27"/>
    <p:sldId id="268" r:id="rId29"/>
    <p:sldId id="269" r:id="rId31"/>
    <p:sldId id="270" r:id="rId33"/>
    <p:sldId id="271" r:id="rId35"/>
    <p:sldId id="272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Lucas Capart" initials="LC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comments" Target="comments/comment1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comments" Target="comments/comment2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comments" Target="comments/comment3.xml"/><Relationship Id="rId17" Type="http://schemas.openxmlformats.org/officeDocument/2006/relationships/slide" Target="slides/slide7.xml"/><Relationship Id="rId18" Type="http://schemas.openxmlformats.org/officeDocument/2006/relationships/comments" Target="comments/comment4.xml"/><Relationship Id="rId19" Type="http://schemas.openxmlformats.org/officeDocument/2006/relationships/slide" Target="slides/slide8.xml"/><Relationship Id="rId20" Type="http://schemas.openxmlformats.org/officeDocument/2006/relationships/comments" Target="comments/comment5.xml"/><Relationship Id="rId21" Type="http://schemas.openxmlformats.org/officeDocument/2006/relationships/slide" Target="slides/slide9.xml"/><Relationship Id="rId22" Type="http://schemas.openxmlformats.org/officeDocument/2006/relationships/comments" Target="comments/comment6.xml"/><Relationship Id="rId23" Type="http://schemas.openxmlformats.org/officeDocument/2006/relationships/slide" Target="slides/slide10.xml"/><Relationship Id="rId24" Type="http://schemas.openxmlformats.org/officeDocument/2006/relationships/comments" Target="comments/comment7.xml"/><Relationship Id="rId25" Type="http://schemas.openxmlformats.org/officeDocument/2006/relationships/slide" Target="slides/slide11.xml"/><Relationship Id="rId26" Type="http://schemas.openxmlformats.org/officeDocument/2006/relationships/comments" Target="comments/comment8.xml"/><Relationship Id="rId27" Type="http://schemas.openxmlformats.org/officeDocument/2006/relationships/slide" Target="slides/slide12.xml"/><Relationship Id="rId28" Type="http://schemas.openxmlformats.org/officeDocument/2006/relationships/comments" Target="comments/comment9.xml"/><Relationship Id="rId29" Type="http://schemas.openxmlformats.org/officeDocument/2006/relationships/slide" Target="slides/slide13.xml"/><Relationship Id="rId30" Type="http://schemas.openxmlformats.org/officeDocument/2006/relationships/comments" Target="comments/comment10.xml"/><Relationship Id="rId31" Type="http://schemas.openxmlformats.org/officeDocument/2006/relationships/slide" Target="slides/slide14.xml"/><Relationship Id="rId32" Type="http://schemas.openxmlformats.org/officeDocument/2006/relationships/comments" Target="comments/comment11.xml"/><Relationship Id="rId33" Type="http://schemas.openxmlformats.org/officeDocument/2006/relationships/slide" Target="slides/slide15.xml"/><Relationship Id="rId34" Type="http://schemas.openxmlformats.org/officeDocument/2006/relationships/comments" Target="comments/comment12.xml"/><Relationship Id="rId35" Type="http://schemas.openxmlformats.org/officeDocument/2006/relationships/slide" Target="slides/slide16.xml"/><Relationship Id="rId36" Type="http://schemas.openxmlformats.org/officeDocument/2006/relationships/comments" Target="comments/comment13.xml"/><Relationship Id="rId37" Type="http://schemas.openxmlformats.org/officeDocument/2006/relationships/slide" Target="slides/slide17.xml"/><Relationship Id="rId38" Type="http://schemas.openxmlformats.org/officeDocument/2006/relationships/comments" Target="comments/comment14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Région 1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tl" rotWithShape="1" blurRad="127000" dist="76200" dir="18900000">
                <a:srgbClr val="000000">
                  <a:alpha val="75000"/>
                </a:srgbClr>
              </a:outerShdw>
            </a:effectLst>
          </c:spPr>
          <c:explosion val="0"/>
          <c:dPt>
            <c:idx val="0"/>
            <c:explosion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sx="100000" sy="100000" kx="0" ky="0" algn="tl" rotWithShape="1" blurRad="127000" dist="76200" dir="18900000">
                  <a:srgbClr val="000000">
                    <a:alpha val="75000"/>
                  </a:srgbClr>
                </a:outerShdw>
              </a:effectLst>
            </c:spPr>
          </c:dPt>
          <c:dPt>
            <c:idx val="1"/>
            <c:explosion val="0"/>
            <c:spPr>
              <a:solidFill>
                <a:schemeClr val="accent2">
                  <a:hueOff val="192982"/>
                  <a:satOff val="17755"/>
                  <a:lumOff val="-28483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tl" rotWithShape="1" blurRad="127000" dist="76200" dir="18900000">
                  <a:srgbClr val="000000">
                    <a:alpha val="75000"/>
                  </a:srgbClr>
                </a:outerShdw>
              </a:effectLst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Frontend</c:v>
                </c:pt>
                <c:pt idx="1">
                  <c:v>Backend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66.000000</c:v>
                </c:pt>
                <c:pt idx="1">
                  <c:v>34.000000</c:v>
                </c:pt>
              </c:numCache>
            </c:numRef>
          </c:val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239598"/>
          <c:y val="0.383534"/>
          <c:w val="0.49184"/>
          <c:h val="0.19273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400" u="none">
              <a:solidFill>
                <a:srgbClr val="FFFFFF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713634"/>
          <c:y val="0.005"/>
          <c:w val="0.259943"/>
          <c:h val="0.678751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Région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929292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F8BA00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FF2600"/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chemeClr val="accent6">
                  <a:satOff val="-20754"/>
                  <a:lumOff val="-16738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6"/>
            <c:explosion val="0"/>
            <c:spPr>
              <a:solidFill>
                <a:srgbClr val="22AEFF"/>
              </a:solidFill>
              <a:ln w="12700" cap="flat">
                <a:noFill/>
                <a:miter lim="400000"/>
              </a:ln>
              <a:effectLst/>
            </c:spPr>
          </c:dPt>
          <c:dPt>
            <c:idx val="7"/>
            <c:explosion val="0"/>
            <c:spPr>
              <a:solidFill>
                <a:srgbClr val="73DD4E"/>
              </a:solidFill>
              <a:ln w="12700" cap="flat">
                <a:noFill/>
                <a:miter lim="400000"/>
              </a:ln>
              <a:effectLst/>
            </c:spPr>
          </c:dPt>
          <c:dPt>
            <c:idx val="8"/>
            <c:explosion val="0"/>
            <c:spPr>
              <a:solidFill>
                <a:srgbClr val="A0A0A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45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45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45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45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45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45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6"/>
              <c:numFmt formatCode="#,##0%" sourceLinked="0"/>
              <c:txPr>
                <a:bodyPr/>
                <a:lstStyle/>
                <a:p>
                  <a:pPr>
                    <a:defRPr b="0" i="0" strike="noStrike" sz="45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7"/>
              <c:numFmt formatCode="#,##0%" sourceLinked="0"/>
              <c:txPr>
                <a:bodyPr/>
                <a:lstStyle/>
                <a:p>
                  <a:pPr>
                    <a:defRPr b="0" i="0" strike="noStrike" sz="45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8"/>
              <c:numFmt formatCode="#,##0%" sourceLinked="0"/>
              <c:txPr>
                <a:bodyPr/>
                <a:lstStyle/>
                <a:p>
                  <a:pPr>
                    <a:defRPr b="0" i="0" strike="noStrike" sz="45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45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Sheet1!$B$1:$I$1</c:f>
              <c:strCache>
                <c:ptCount val="9"/>
                <c:pt idx="0">
                  <c:v>HTML / CSS</c:v>
                </c:pt>
                <c:pt idx="1">
                  <c:v>JavaScript</c:v>
                </c:pt>
                <c:pt idx="2">
                  <c:v>BootStrap</c:v>
                </c:pt>
                <c:pt idx="3">
                  <c:v>MYSQL</c:v>
                </c:pt>
                <c:pt idx="4">
                  <c:v>Fetch</c:v>
                </c:pt>
                <c:pt idx="5">
                  <c:v>JSPDF</c:v>
                </c:pt>
                <c:pt idx="6">
                  <c:v>PassPort.js</c:v>
                </c:pt>
                <c:pt idx="7">
                  <c:v>NodeMailer</c:v>
                </c:pt>
                <c:pt idx="8">
                  <c:v>NodeJs</c:v>
                </c:pt>
              </c:strCache>
            </c:strRef>
          </c:cat>
          <c:val>
            <c:numRef>
              <c:f>Sheet1!$B$2:$I$2</c:f>
              <c:numCache>
                <c:ptCount val="8"/>
                <c:pt idx="0">
                  <c:v>100.000000</c:v>
                </c:pt>
                <c:pt idx="1">
                  <c:v>100.000000</c:v>
                </c:pt>
                <c:pt idx="2">
                  <c:v>40.000000</c:v>
                </c:pt>
                <c:pt idx="3">
                  <c:v>75.000000</c:v>
                </c:pt>
                <c:pt idx="4">
                  <c:v>15.000000</c:v>
                </c:pt>
                <c:pt idx="5">
                  <c:v>7.000000</c:v>
                </c:pt>
                <c:pt idx="6">
                  <c:v>15.000000</c:v>
                </c:pt>
                <c:pt idx="7">
                  <c:v>25.000000</c:v>
                </c:pt>
              </c:numCache>
            </c:numRef>
          </c:val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34001"/>
          <c:w val="1"/>
          <c:h val="0.06599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060" u="none">
              <a:solidFill>
                <a:srgbClr val="FFFFFF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3T04:06:59.981" idx="1">
    <p:pos x="7152" y="384"/>
    <p:text>Montrer la gestion de projet -&gt; notion  Je parle à un chef de projet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10">
    <p:pos x="-3344" y="-1752"/>
    <p:text>HTML / CSS sera utilisée à 100% afin de configurer le site 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11">
    <p:pos x="-3344" y="-1752"/>
    <p:text>HTML / CSS sera utilisée à 100% afin de configurer le site 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12">
    <p:pos x="-3344" y="-1752"/>
    <p:text>HTML / CSS sera utilisée à 100% afin de configurer le site 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13">
    <p:pos x="-3344" y="-1752"/>
    <p:text>HTML / CSS sera utilisée à 100% afin de configurer le site 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14">
    <p:pos x="-3344" y="-1752"/>
    <p:text>HTML / CSS sera utilisée à 100% afin de configurer le site 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2">
    <p:pos x="-3344" y="-1752"/>
    <p:text>La solution technique se basera sur les spécifications techniques établies durant ce projet. Chacune d'elles résultent d'une recherche en amont et d'une veille technique.
Sa présentation se décompose en parties : 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3">
    <p:pos x="-3344" y="-1752"/>
    <p:text>HTML / CSS sera utilisée à 100% afin de configurer le site
Cela sera également le cas pour Javascript &amp; BootStrap. Ils seront utiliser dans 100% du site afin de proposer une interface dynamique et intuitive.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4">
    <p:pos x="-3344" y="-1752"/>
    <p:text>HTML / CSS sera utilisée à 100% afin de configurer le site 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5">
    <p:pos x="-3344" y="-1752"/>
    <p:text>HTML / CSS sera utilisée à 100% afin de configurer le site 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6">
    <p:pos x="-3344" y="-1752"/>
    <p:text>HTML / CSS sera utilisée à 100% afin de configurer le site 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7">
    <p:pos x="-3344" y="-1752"/>
    <p:text>HTML / CSS sera utilisée à 100% afin de configurer le site 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8">
    <p:pos x="-3344" y="-1752"/>
    <p:text>HTML / CSS sera utilisée à 100% afin de configurer le site 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5-02T05:05:15.989" idx="9">
    <p:pos x="-3344" y="-1752"/>
    <p:text>HTML / CSS sera utilisée à 100% afin de configurer le site   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bg>
      <p:bgPr>
        <a:solidFill>
          <a:srgbClr val="3A87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ontgolfières vues de dessous avec un ciel bleu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Gros plan sur la partie supérieure d’une montgolfière vue de dessus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Montgolfières vues de dessous avec un ciel bleu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Montgolfières vues de dessous avec un ciel bleu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os plan sur la partie supérieure d’une montgolfière vue de dessu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ros plan sur une montgolfière vue de dessous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Montgolfières vues de dessous avec un ciel bleu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agenda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l’agenda</a:t>
            </a:r>
          </a:p>
        </p:txBody>
      </p:sp>
      <p:sp>
        <p:nvSpPr>
          <p:cNvPr id="89" name="Sous-titre de l’agenda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l’agenda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01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8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9.xml"/><Relationship Id="rId3" Type="http://schemas.openxmlformats.org/officeDocument/2006/relationships/image" Target="../media/image26.png"/><Relationship Id="rId4" Type="http://schemas.openxmlformats.org/officeDocument/2006/relationships/hyperlink" Target="https://www.evernote.com/client/web?login=true#?n=3317432c-fda5-4ef2-bff3-114d897749fc&amp;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hyperlink" Target="http://qwenta.com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hyperlink" Target="mailto:support@qwenta.com" TargetMode="External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1.xml"/><Relationship Id="rId3" Type="http://schemas.openxmlformats.org/officeDocument/2006/relationships/image" Target="../media/image3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2.xml"/><Relationship Id="rId3" Type="http://schemas.openxmlformats.org/officeDocument/2006/relationships/image" Target="../media/image2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3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2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video" Target="../media/media1.mov"/><Relationship Id="rId9" Type="http://schemas.microsoft.com/office/2007/relationships/media" Target="../media/media1.mov"/><Relationship Id="rId10" Type="http://schemas.openxmlformats.org/officeDocument/2006/relationships/image" Target="../media/image10.png"/><Relationship Id="rId11" Type="http://schemas.openxmlformats.org/officeDocument/2006/relationships/video" Target="../media/media2.mov"/><Relationship Id="rId12" Type="http://schemas.microsoft.com/office/2007/relationships/media" Target="../media/media2.mov"/><Relationship Id="rId13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apart Luca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Capart Lucas</a:t>
            </a:r>
          </a:p>
        </p:txBody>
      </p:sp>
      <p:sp>
        <p:nvSpPr>
          <p:cNvPr id="152" name="SOLUTION TECHNIQUE"/>
          <p:cNvSpPr txBox="1"/>
          <p:nvPr>
            <p:ph type="ctrTitle"/>
          </p:nvPr>
        </p:nvSpPr>
        <p:spPr>
          <a:xfrm>
            <a:off x="3886058" y="2830767"/>
            <a:ext cx="16611884" cy="2078259"/>
          </a:xfrm>
          <a:prstGeom prst="rect">
            <a:avLst/>
          </a:prstGeom>
        </p:spPr>
        <p:txBody>
          <a:bodyPr/>
          <a:lstStyle/>
          <a:p>
            <a:pPr/>
            <a:r>
              <a:t>SOLUTION TECHNIQUE</a:t>
            </a:r>
          </a:p>
        </p:txBody>
      </p:sp>
      <p:pic>
        <p:nvPicPr>
          <p:cNvPr id="153" name="IMG_0306.png" descr="IMG_03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6388" y="3911619"/>
            <a:ext cx="16591224" cy="657305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01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es différentes technologies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différentes technologies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1447799" y="3084017"/>
            <a:ext cx="2249934" cy="461366"/>
            <a:chOff x="0" y="0"/>
            <a:chExt cx="2249932" cy="461365"/>
          </a:xfrm>
        </p:grpSpPr>
        <p:sp>
          <p:nvSpPr>
            <p:cNvPr id="250" name="PassPort.js"/>
            <p:cNvSpPr txBox="1"/>
            <p:nvPr/>
          </p:nvSpPr>
          <p:spPr>
            <a:xfrm>
              <a:off x="594867" y="-1"/>
              <a:ext cx="1655065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PassPort.js</a:t>
              </a:r>
            </a:p>
          </p:txBody>
        </p:sp>
        <p:sp>
          <p:nvSpPr>
            <p:cNvPr id="251" name="Circle"/>
            <p:cNvSpPr/>
            <p:nvPr/>
          </p:nvSpPr>
          <p:spPr>
            <a:xfrm>
              <a:off x="0" y="40182"/>
              <a:ext cx="381000" cy="381001"/>
            </a:xfrm>
            <a:prstGeom prst="ellipse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5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1450" y="4089400"/>
            <a:ext cx="3086100" cy="30861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Passport.js est une bibliothèque d'authentification pour Node.js qui facilite la gestion de l'authentification des utilisateurs dans une application web."/>
          <p:cNvSpPr txBox="1"/>
          <p:nvPr/>
        </p:nvSpPr>
        <p:spPr>
          <a:xfrm>
            <a:off x="6588810" y="5223967"/>
            <a:ext cx="14732001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Passport.js est une bibliothèque d'authentification pour Node.js qui facilite la gestion de l'authentification des utilisateurs dans une application web.</a:t>
            </a:r>
          </a:p>
        </p:txBody>
      </p:sp>
      <p:pic>
        <p:nvPicPr>
          <p:cNvPr id="255" name="users.png" descr="use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9400" y="8477250"/>
            <a:ext cx="3060700" cy="306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Line"/>
          <p:cNvSpPr/>
          <p:nvPr/>
        </p:nvSpPr>
        <p:spPr>
          <a:xfrm flipV="1">
            <a:off x="7328738" y="9616269"/>
            <a:ext cx="3606786" cy="1033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7" name="Line"/>
          <p:cNvSpPr/>
          <p:nvPr/>
        </p:nvSpPr>
        <p:spPr>
          <a:xfrm flipV="1">
            <a:off x="7327907" y="10472334"/>
            <a:ext cx="3606786" cy="1033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8" name="Email"/>
          <p:cNvSpPr txBox="1"/>
          <p:nvPr/>
        </p:nvSpPr>
        <p:spPr>
          <a:xfrm>
            <a:off x="11112500" y="9383217"/>
            <a:ext cx="8636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Email</a:t>
            </a:r>
          </a:p>
        </p:txBody>
      </p:sp>
      <p:sp>
        <p:nvSpPr>
          <p:cNvPr id="259" name="Mot de passe"/>
          <p:cNvSpPr txBox="1"/>
          <p:nvPr/>
        </p:nvSpPr>
        <p:spPr>
          <a:xfrm>
            <a:off x="11112500" y="10183317"/>
            <a:ext cx="19685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Mot de passe</a:t>
            </a:r>
          </a:p>
        </p:txBody>
      </p:sp>
      <p:pic>
        <p:nvPicPr>
          <p:cNvPr id="260" name="correct.png" descr="correc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49450" y="9080500"/>
            <a:ext cx="1841500" cy="1841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Line"/>
          <p:cNvSpPr/>
          <p:nvPr/>
        </p:nvSpPr>
        <p:spPr>
          <a:xfrm flipV="1">
            <a:off x="13525506" y="10010969"/>
            <a:ext cx="1130300" cy="179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2" name="Line"/>
          <p:cNvSpPr/>
          <p:nvPr/>
        </p:nvSpPr>
        <p:spPr>
          <a:xfrm flipV="1">
            <a:off x="16497300" y="10006702"/>
            <a:ext cx="1130300" cy="179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63" name="www.png" descr="ww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84800" y="9023350"/>
            <a:ext cx="1841500" cy="1841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Arrow 11"/>
          <p:cNvSpPr/>
          <p:nvPr/>
        </p:nvSpPr>
        <p:spPr>
          <a:xfrm>
            <a:off x="4530787" y="4879364"/>
            <a:ext cx="1669926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5" name="01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2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6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2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0"/>
                            </p:stCondLst>
                            <p:childTnLst>
                              <p:par>
                                <p:cTn id="52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0"/>
                            </p:stCondLst>
                            <p:childTnLst>
                              <p:par>
                                <p:cTn id="60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2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5"/>
      <p:bldP build="whole" bldLvl="1" animBg="1" rev="0" advAuto="0" spid="257" grpId="7"/>
      <p:bldP build="whole" bldLvl="1" animBg="1" rev="0" advAuto="0" spid="254" grpId="4"/>
      <p:bldP build="whole" bldLvl="1" animBg="1" rev="0" advAuto="0" spid="258" grpId="8"/>
      <p:bldP build="whole" bldLvl="1" animBg="1" rev="0" advAuto="0" spid="263" grpId="13"/>
      <p:bldP build="whole" bldLvl="1" animBg="1" rev="0" advAuto="0" spid="264" grpId="3"/>
      <p:bldP build="whole" bldLvl="1" animBg="1" rev="0" advAuto="0" spid="253" grpId="2"/>
      <p:bldP build="whole" bldLvl="1" animBg="1" rev="0" advAuto="0" spid="262" grpId="12"/>
      <p:bldP build="whole" bldLvl="1" animBg="1" rev="0" advAuto="0" spid="256" grpId="6"/>
      <p:bldP build="whole" bldLvl="1" animBg="1" rev="0" advAuto="0" spid="259" grpId="9"/>
      <p:bldP build="whole" bldLvl="1" animBg="1" rev="0" advAuto="0" spid="261" grpId="10"/>
      <p:bldP build="whole" bldLvl="1" animBg="1" rev="0" advAuto="0" spid="260" grpId="11"/>
      <p:bldP build="whole" bldLvl="1" animBg="1" rev="0" advAuto="0" spid="25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es différentes technologies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différentes technologies</a:t>
            </a:r>
          </a:p>
        </p:txBody>
      </p:sp>
      <p:grpSp>
        <p:nvGrpSpPr>
          <p:cNvPr id="270" name="Group"/>
          <p:cNvGrpSpPr/>
          <p:nvPr/>
        </p:nvGrpSpPr>
        <p:grpSpPr>
          <a:xfrm>
            <a:off x="1447799" y="3084017"/>
            <a:ext cx="2276807" cy="461366"/>
            <a:chOff x="0" y="0"/>
            <a:chExt cx="2276805" cy="461365"/>
          </a:xfrm>
        </p:grpSpPr>
        <p:sp>
          <p:nvSpPr>
            <p:cNvPr id="268" name="NodeMailer"/>
            <p:cNvSpPr txBox="1"/>
            <p:nvPr/>
          </p:nvSpPr>
          <p:spPr>
            <a:xfrm>
              <a:off x="593394" y="-1"/>
              <a:ext cx="1683412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NodeMailer</a:t>
              </a:r>
            </a:p>
          </p:txBody>
        </p:sp>
        <p:sp>
          <p:nvSpPr>
            <p:cNvPr id="269" name="Circle"/>
            <p:cNvSpPr/>
            <p:nvPr/>
          </p:nvSpPr>
          <p:spPr>
            <a:xfrm>
              <a:off x="0" y="40182"/>
              <a:ext cx="381000" cy="381001"/>
            </a:xfrm>
            <a:prstGeom prst="ellipse">
              <a:avLst/>
            </a:prstGeom>
            <a:solidFill>
              <a:schemeClr val="accent3">
                <a:hueOff val="-274225"/>
                <a:satOff val="26768"/>
                <a:lumOff val="113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7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4076700"/>
            <a:ext cx="5359400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Arrow 11"/>
          <p:cNvSpPr/>
          <p:nvPr/>
        </p:nvSpPr>
        <p:spPr>
          <a:xfrm>
            <a:off x="7324787" y="5196864"/>
            <a:ext cx="1669926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3" name="Nodemailer est une bibliothèque JavaScript permettant l'envoi de courriers électroniques depuis un serveur Node.js."/>
          <p:cNvSpPr txBox="1"/>
          <p:nvPr/>
        </p:nvSpPr>
        <p:spPr>
          <a:xfrm>
            <a:off x="9535210" y="5503367"/>
            <a:ext cx="14732001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Nodemailer est une bibliothèque JavaScript permettant l'envoi de courriers électroniques depuis un serveur Node.js.</a:t>
            </a:r>
          </a:p>
        </p:txBody>
      </p:sp>
      <p:pic>
        <p:nvPicPr>
          <p:cNvPr id="274" name="users.png" descr="use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6200" y="8591550"/>
            <a:ext cx="3060700" cy="3060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5138237.jpg" descr="513823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60250" y="7391400"/>
            <a:ext cx="5448300" cy="544830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Arrow 11"/>
          <p:cNvSpPr/>
          <p:nvPr/>
        </p:nvSpPr>
        <p:spPr>
          <a:xfrm>
            <a:off x="9982200" y="9499600"/>
            <a:ext cx="1669925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7" name="01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xit" nodeType="click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xit" nodeType="afterEffect" presetSubtype="2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Class="exit" nodeType="afterEffect" presetSubtype="2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Class="exit" nodeType="after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Class="exit" nodeType="afterEffect" presetSubtype="2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Class="exit" nodeType="afterEffect" presetSubtype="2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Class="exit" nodeType="afterEffect" presetSubtype="2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1"/>
      <p:bldP build="whole" bldLvl="1" animBg="1" rev="0" advAuto="0" spid="276" grpId="13"/>
      <p:bldP build="whole" bldLvl="1" animBg="1" rev="0" advAuto="0" spid="273" grpId="4"/>
      <p:bldP build="whole" bldLvl="1" animBg="1" rev="0" advAuto="0" spid="275" grpId="7"/>
      <p:bldP build="whole" bldLvl="1" animBg="1" rev="0" advAuto="0" spid="272" grpId="11"/>
      <p:bldP build="whole" bldLvl="1" animBg="1" rev="0" advAuto="0" spid="270" grpId="8"/>
      <p:bldP build="whole" bldLvl="1" animBg="1" rev="0" advAuto="0" spid="273" grpId="10"/>
      <p:bldP build="whole" bldLvl="1" animBg="1" rev="0" advAuto="0" spid="275" grpId="14"/>
      <p:bldP build="whole" bldLvl="1" animBg="1" rev="0" advAuto="0" spid="276" grpId="6"/>
      <p:bldP build="whole" bldLvl="1" animBg="1" rev="0" advAuto="0" spid="274" grpId="5"/>
      <p:bldP build="whole" bldLvl="1" animBg="1" rev="0" advAuto="0" spid="271" grpId="2"/>
      <p:bldP build="whole" bldLvl="1" animBg="1" rev="0" advAuto="0" spid="272" grpId="3"/>
      <p:bldP build="whole" bldLvl="1" animBg="1" rev="0" advAuto="0" spid="271" grpId="9"/>
      <p:bldP build="whole" bldLvl="1" animBg="1" rev="0" advAuto="0" spid="274" grpId="1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Les différentes technologies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différentes technologies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1447800" y="3084017"/>
            <a:ext cx="1798227" cy="461366"/>
            <a:chOff x="0" y="0"/>
            <a:chExt cx="1798226" cy="461365"/>
          </a:xfrm>
        </p:grpSpPr>
        <p:sp>
          <p:nvSpPr>
            <p:cNvPr id="280" name="NodeJs"/>
            <p:cNvSpPr txBox="1"/>
            <p:nvPr/>
          </p:nvSpPr>
          <p:spPr>
            <a:xfrm>
              <a:off x="633890" y="-1"/>
              <a:ext cx="1164337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NodeJs</a:t>
              </a:r>
            </a:p>
          </p:txBody>
        </p:sp>
        <p:sp>
          <p:nvSpPr>
            <p:cNvPr id="281" name="Circle"/>
            <p:cNvSpPr/>
            <p:nvPr/>
          </p:nvSpPr>
          <p:spPr>
            <a:xfrm>
              <a:off x="0" y="40182"/>
              <a:ext cx="381000" cy="381001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83" name="590px-Node.js_logo.svg.png" descr="590px-Node.js_logo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1340" y="3885391"/>
            <a:ext cx="7493001" cy="45847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Arrow 11"/>
          <p:cNvSpPr/>
          <p:nvPr/>
        </p:nvSpPr>
        <p:spPr>
          <a:xfrm>
            <a:off x="10078156" y="5549091"/>
            <a:ext cx="1669926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5" name="Node.JS est un environnement d’exécution JavaScript côté serveur (BackEnd). Il sert pour créer des applications réseau et des serveurs web."/>
          <p:cNvSpPr txBox="1"/>
          <p:nvPr/>
        </p:nvSpPr>
        <p:spPr>
          <a:xfrm>
            <a:off x="12671897" y="5762908"/>
            <a:ext cx="1016565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Node.JS est un environnement d’exécution JavaScript côté serveur (BackEnd). Il sert pour créer des applications réseau et des serveurs web. </a:t>
            </a:r>
          </a:p>
        </p:txBody>
      </p:sp>
      <p:pic>
        <p:nvPicPr>
          <p:cNvPr id="286" name="QJObxznpklAxDNp0OVe3kAP5ZfUouIvRDO0kPj-V3MRjoRYKwj9RVTxOwG9yrlY-bgG3-8995.png" descr="QJObxznpklAxDNp0OVe3kAP5ZfUouIvRDO0kPj-V3MRjoRYKwj9RVTxOwG9yrlY-bgG3-8995.png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13368455" y="2485715"/>
            <a:ext cx="4952164" cy="4952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1" y="1054"/>
                  <a:pt x="3163" y="3163"/>
                </a:cubicBezTo>
                <a:cubicBezTo>
                  <a:pt x="1054" y="5271"/>
                  <a:pt x="0" y="8036"/>
                  <a:pt x="0" y="10800"/>
                </a:cubicBezTo>
                <a:cubicBezTo>
                  <a:pt x="0" y="13564"/>
                  <a:pt x="1054" y="16329"/>
                  <a:pt x="3163" y="18437"/>
                </a:cubicBezTo>
                <a:cubicBezTo>
                  <a:pt x="5271" y="20546"/>
                  <a:pt x="8036" y="21600"/>
                  <a:pt x="10800" y="21600"/>
                </a:cubicBezTo>
                <a:cubicBezTo>
                  <a:pt x="13564" y="21600"/>
                  <a:pt x="16329" y="20546"/>
                  <a:pt x="18437" y="18437"/>
                </a:cubicBezTo>
                <a:cubicBezTo>
                  <a:pt x="20546" y="16329"/>
                  <a:pt x="21600" y="13564"/>
                  <a:pt x="21600" y="10800"/>
                </a:cubicBezTo>
                <a:cubicBezTo>
                  <a:pt x="21600" y="8036"/>
                  <a:pt x="20546" y="5271"/>
                  <a:pt x="18437" y="3163"/>
                </a:cubicBezTo>
                <a:cubicBezTo>
                  <a:pt x="16329" y="1054"/>
                  <a:pt x="13564" y="0"/>
                  <a:pt x="10800" y="0"/>
                </a:cubicBezTo>
                <a:close/>
              </a:path>
            </a:pathLst>
          </a:custGeom>
          <a:ln w="254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sp>
        <p:nvSpPr>
          <p:cNvPr id="287" name="Pour proposer les différentes technologies et être sûr d'utiliser les bonnes, j'ai réalisé une veille technique grâce à Evernote.   Logiciel qui m'a permit de regrouper toutes les informations nécessaires et de les comparer."/>
          <p:cNvSpPr txBox="1"/>
          <p:nvPr/>
        </p:nvSpPr>
        <p:spPr>
          <a:xfrm>
            <a:off x="5643172" y="3675343"/>
            <a:ext cx="5651501" cy="303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Pour proposer les différentes technologies et être sûr d'utiliser les bonnes, j'ai réalisé une veille technique grâce à Evernote. </a:t>
            </a:r>
            <a:br/>
            <a:br/>
            <a:r>
              <a:t>Logiciel qui m'a permit de regrouper toutes les informations nécessaires et de les comparer. </a:t>
            </a:r>
          </a:p>
        </p:txBody>
      </p:sp>
      <p:pic>
        <p:nvPicPr>
          <p:cNvPr id="288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09994" y="7841022"/>
            <a:ext cx="8597575" cy="550827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01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xit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Class="exit" nodeType="after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9"/>
      <p:bldP build="whole" bldLvl="1" animBg="1" rev="0" advAuto="0" spid="284" grpId="6"/>
      <p:bldP build="whole" bldLvl="1" animBg="1" rev="0" advAuto="0" spid="285" grpId="4"/>
      <p:bldP build="whole" bldLvl="1" animBg="1" rev="0" advAuto="0" spid="283" grpId="1"/>
      <p:bldP build="whole" bldLvl="1" animBg="1" rev="0" advAuto="0" spid="285" grpId="7"/>
      <p:bldP build="whole" bldLvl="1" animBg="1" rev="0" advAuto="0" spid="282" grpId="2"/>
      <p:bldP build="whole" bldLvl="1" animBg="1" rev="0" advAuto="0" spid="287" grpId="8"/>
      <p:bldP build="whole" bldLvl="1" animBg="1" rev="0" advAuto="0" spid="283" grpId="5"/>
      <p:bldP build="whole" bldLvl="1" animBg="1" rev="0" advAuto="0" spid="288" grpId="10"/>
      <p:bldP build="whole" bldLvl="1" animBg="1" rev="0" advAuto="0" spid="284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Les services tiers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services tiers </a:t>
            </a:r>
          </a:p>
        </p:txBody>
      </p:sp>
      <p:pic>
        <p:nvPicPr>
          <p:cNvPr id="292" name="2560px-Logo-OVH.svg.png" descr="2560px-Logo-OVH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7927" y="2731955"/>
            <a:ext cx="6828145" cy="433427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Arrow 11"/>
          <p:cNvSpPr/>
          <p:nvPr/>
        </p:nvSpPr>
        <p:spPr>
          <a:xfrm rot="8100000">
            <a:off x="6530620" y="7347036"/>
            <a:ext cx="2131186" cy="1604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>
              <a:hueOff val="-202083"/>
              <a:satOff val="17755"/>
              <a:lumOff val="-160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96" name="Group"/>
          <p:cNvGrpSpPr/>
          <p:nvPr/>
        </p:nvGrpSpPr>
        <p:grpSpPr>
          <a:xfrm>
            <a:off x="2835745" y="10155444"/>
            <a:ext cx="4271923" cy="873242"/>
            <a:chOff x="0" y="0"/>
            <a:chExt cx="4271921" cy="873240"/>
          </a:xfrm>
        </p:grpSpPr>
        <p:pic>
          <p:nvPicPr>
            <p:cNvPr id="294" name="IMG_0313.png" descr="IMG_031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73241" cy="873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5" name="qwenta.com"/>
            <p:cNvSpPr txBox="1"/>
            <p:nvPr/>
          </p:nvSpPr>
          <p:spPr>
            <a:xfrm>
              <a:off x="741605" y="88132"/>
              <a:ext cx="3530317" cy="696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 u="sng">
                  <a:solidFill>
                    <a:srgbClr val="FFFFFF"/>
                  </a:solidFill>
                  <a:hlinkClick r:id="rId5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5" invalidUrl="" action="" tgtFrame="" tooltip="" history="1" highlightClick="0" endSnd="0"/>
                </a:rPr>
                <a:t>qwenta.com</a:t>
              </a:r>
            </a:p>
          </p:txBody>
        </p:sp>
      </p:grpSp>
      <p:sp>
        <p:nvSpPr>
          <p:cNvPr id="297" name="Arrow 11"/>
          <p:cNvSpPr/>
          <p:nvPr/>
        </p:nvSpPr>
        <p:spPr>
          <a:xfrm rot="5400000">
            <a:off x="10943189" y="7512350"/>
            <a:ext cx="2131185" cy="1604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>
              <a:hueOff val="-202083"/>
              <a:satOff val="17755"/>
              <a:lumOff val="-160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00" name="Group"/>
          <p:cNvGrpSpPr/>
          <p:nvPr/>
        </p:nvGrpSpPr>
        <p:grpSpPr>
          <a:xfrm>
            <a:off x="10003194" y="10238714"/>
            <a:ext cx="4377612" cy="706703"/>
            <a:chOff x="0" y="0"/>
            <a:chExt cx="4377610" cy="706701"/>
          </a:xfrm>
        </p:grpSpPr>
        <p:pic>
          <p:nvPicPr>
            <p:cNvPr id="298" name="IMG_0314.png" descr="IMG_0314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706702" cy="7067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9" name="L’hébergement"/>
            <p:cNvSpPr txBox="1"/>
            <p:nvPr/>
          </p:nvSpPr>
          <p:spPr>
            <a:xfrm>
              <a:off x="847294" y="4862"/>
              <a:ext cx="3530317" cy="696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L’hébergement </a:t>
              </a: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7004104" y="10087459"/>
            <a:ext cx="6363062" cy="1009212"/>
            <a:chOff x="0" y="0"/>
            <a:chExt cx="6363060" cy="1009210"/>
          </a:xfrm>
        </p:grpSpPr>
        <p:pic>
          <p:nvPicPr>
            <p:cNvPr id="301" name="IMG_0315.png" descr="IMG_0315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09211" cy="10092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2" name="support@qwenta.com"/>
            <p:cNvSpPr txBox="1"/>
            <p:nvPr/>
          </p:nvSpPr>
          <p:spPr>
            <a:xfrm>
              <a:off x="1119522" y="156117"/>
              <a:ext cx="5243539" cy="696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000">
                  <a:solidFill>
                    <a:srgbClr val="FFFFFF"/>
                  </a:solidFill>
                </a:defRPr>
              </a:pPr>
              <a:r>
                <a:rPr u="sng">
                  <a:hlinkClick r:id="rId8" invalidUrl="" action="" tgtFrame="" tooltip="" history="1" highlightClick="0" endSnd="0"/>
                </a:rPr>
                <a:t>support@qwenta.com</a:t>
              </a:r>
              <a:r>
                <a:t> </a:t>
              </a:r>
            </a:p>
          </p:txBody>
        </p:sp>
      </p:grpSp>
      <p:sp>
        <p:nvSpPr>
          <p:cNvPr id="304" name="Arrow 11"/>
          <p:cNvSpPr/>
          <p:nvPr/>
        </p:nvSpPr>
        <p:spPr>
          <a:xfrm rot="2700000">
            <a:off x="15355757" y="7512313"/>
            <a:ext cx="2131185" cy="1604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>
              <a:hueOff val="-202083"/>
              <a:satOff val="17755"/>
              <a:lumOff val="-160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05" name="1200px-Logo_Google_Analytics.svg.png" descr="1200px-Logo_Google_Analytics.svg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75826" y="3302820"/>
            <a:ext cx="10032349" cy="345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Cloudflare-Logo.png" descr="Cloudflare-Logo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752174" y="2383270"/>
            <a:ext cx="8108972" cy="4584857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01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25874 -0.003552 L -0.248252 -0.007992 L -0.272727 -0.008880 L -0.295205 -0.009768 L -0.324176 -0.010656" origin="layout" pathEditMode="relative">
                                      <p:cBhvr>
                                        <p:cTn id="42" dur="11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mph" nodeType="withEffect" presetSubtype="0" presetID="6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292"/>
                                        </p:tgtEl>
                                      </p:cBhvr>
                                      <p:by x="69027" y="690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xit" nodeType="afterEffect" presetSubtype="2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Class="exit" nodeType="after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Class="exit" nodeType="afterEffect" presetSubtype="2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Class="exit" nodeType="afterEffect" presetSubtype="2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Class="exit" nodeType="afterEffect" presetSubtype="2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Class="exit" nodeType="afterEffect" presetSubtype="2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Class="entr" nodeType="afterEffect" presetSubtype="8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mph" nodeType="clickEffect" presetSubtype="0" presetID="6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1000" fill="hold"/>
                                        <p:tgtEl>
                                          <p:spTgt spid="305"/>
                                        </p:tgtEl>
                                      </p:cBhvr>
                                      <p:by x="65239" y="6523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Subtype="8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10"/>
      <p:bldP build="whole" bldLvl="1" animBg="1" rev="0" advAuto="0" spid="303" grpId="15"/>
      <p:bldP build="whole" bldLvl="1" animBg="1" rev="0" advAuto="0" spid="305" grpId="16"/>
      <p:bldP build="whole" bldLvl="1" animBg="1" rev="0" advAuto="0" spid="297" grpId="4"/>
      <p:bldP build="whole" bldLvl="1" animBg="1" rev="0" advAuto="0" spid="300" grpId="5"/>
      <p:bldP build="whole" bldLvl="1" animBg="1" rev="0" advAuto="0" spid="305" grpId="17"/>
      <p:bldP build="whole" bldLvl="1" animBg="1" rev="0" advAuto="0" spid="306" grpId="18"/>
      <p:bldP build="whole" bldLvl="1" animBg="1" rev="0" advAuto="0" spid="296" grpId="3"/>
      <p:bldP build="whole" bldLvl="1" animBg="1" rev="0" advAuto="0" spid="297" grpId="12"/>
      <p:bldP build="whole" bldLvl="1" animBg="1" rev="0" advAuto="0" spid="304" grpId="6"/>
      <p:bldP build="whole" bldLvl="1" animBg="1" rev="0" advAuto="0" spid="293" grpId="2"/>
      <p:bldP build="whole" bldLvl="1" animBg="1" rev="0" advAuto="0" spid="292" grpId="1"/>
      <p:bldP build="whole" bldLvl="1" animBg="1" rev="0" advAuto="0" spid="303" grpId="7"/>
      <p:bldP build="whole" bldLvl="1" animBg="1" rev="0" advAuto="0" spid="300" grpId="13"/>
      <p:bldP build="whole" bldLvl="1" animBg="1" rev="0" advAuto="0" spid="296" grpId="11"/>
      <p:bldP build="whole" bldLvl="1" animBg="1" rev="0" advAuto="0" spid="292" grpId="9"/>
      <p:bldP build="whole" bldLvl="1" animBg="1" rev="0" advAuto="0" spid="304" grpId="1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Les étapes de mise en place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étapes de mise en place</a:t>
            </a:r>
          </a:p>
        </p:txBody>
      </p:sp>
      <p:pic>
        <p:nvPicPr>
          <p:cNvPr id="310" name="menu_maker_by_qwenta.png" descr="menu_maker_by_qwen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600" y="3019432"/>
            <a:ext cx="23672800" cy="4629136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Planification et conception : 3 semaines…"/>
          <p:cNvSpPr txBox="1"/>
          <p:nvPr/>
        </p:nvSpPr>
        <p:spPr>
          <a:xfrm>
            <a:off x="685769" y="8118868"/>
            <a:ext cx="7307927" cy="2704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/>
          <a:p>
            <a:pPr marL="342900" indent="-342900" algn="l">
              <a:lnSpc>
                <a:spcPct val="250000"/>
              </a:lnSpc>
              <a:buSzPct val="123000"/>
              <a:buChar char="•"/>
              <a:defRPr sz="2700">
                <a:solidFill>
                  <a:srgbClr val="FFFFFF"/>
                </a:solidFill>
              </a:defRPr>
            </a:pPr>
            <a:r>
              <a:t>Planification et conception :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3 semaines </a:t>
            </a:r>
          </a:p>
          <a:p>
            <a:pPr marL="342900" indent="-342900" algn="l">
              <a:lnSpc>
                <a:spcPct val="250000"/>
              </a:lnSpc>
              <a:buSzPct val="123000"/>
              <a:buChar char="•"/>
              <a:defRPr sz="2700">
                <a:solidFill>
                  <a:srgbClr val="FFFFFF"/>
                </a:solidFill>
              </a:defRPr>
            </a:pPr>
            <a:r>
              <a:t>Développement et tests :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~ 2 mois</a:t>
            </a:r>
            <a:r>
              <a:t> </a:t>
            </a:r>
          </a:p>
          <a:p>
            <a:pPr marL="342900" indent="-342900" algn="l">
              <a:lnSpc>
                <a:spcPct val="250000"/>
              </a:lnSpc>
              <a:buSzPct val="123000"/>
              <a:buChar char="•"/>
              <a:defRPr sz="2700">
                <a:solidFill>
                  <a:srgbClr val="FFFFFF"/>
                </a:solidFill>
              </a:defRPr>
            </a:pPr>
            <a:r>
              <a:t>Déploiement et maintenance :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~ 2 semaines </a:t>
            </a:r>
          </a:p>
        </p:txBody>
      </p:sp>
      <p:sp>
        <p:nvSpPr>
          <p:cNvPr id="312" name="Arrow 11"/>
          <p:cNvSpPr/>
          <p:nvPr/>
        </p:nvSpPr>
        <p:spPr>
          <a:xfrm>
            <a:off x="9752454" y="8668973"/>
            <a:ext cx="2131185" cy="1604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>
              <a:hueOff val="-202083"/>
              <a:satOff val="17755"/>
              <a:lumOff val="-160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3" name="3 mois &amp; 1 semaine (environ)"/>
          <p:cNvSpPr txBox="1"/>
          <p:nvPr/>
        </p:nvSpPr>
        <p:spPr>
          <a:xfrm>
            <a:off x="13125711" y="8915923"/>
            <a:ext cx="10224987" cy="1110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lnSpc>
                <a:spcPct val="80000"/>
              </a:lnSpc>
              <a:defRPr b="1" spc="-119" sz="6000">
                <a:solidFill>
                  <a:srgbClr val="FFFFFF"/>
                </a:solidFill>
              </a:defRPr>
            </a:lvl1pPr>
          </a:lstStyle>
          <a:p>
            <a:pPr/>
            <a:r>
              <a:t>3 mois &amp; 1 semaine (environ)</a:t>
            </a:r>
          </a:p>
        </p:txBody>
      </p:sp>
      <p:sp>
        <p:nvSpPr>
          <p:cNvPr id="314" name="01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es étapes de mise en place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étapes de mise en place</a:t>
            </a:r>
          </a:p>
        </p:txBody>
      </p:sp>
      <p:pic>
        <p:nvPicPr>
          <p:cNvPr id="317" name="notion-alternatives.jpg.jpeg" descr="notion-alternatives.jpg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086" y="3638984"/>
            <a:ext cx="11445390" cy="6438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025" y="4451354"/>
            <a:ext cx="12724394" cy="7893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50173" y="2858959"/>
            <a:ext cx="3962072" cy="2892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23769" y="2858959"/>
            <a:ext cx="3963745" cy="2892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433469" y="2879737"/>
            <a:ext cx="3471242" cy="285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250664" y="2870782"/>
            <a:ext cx="3509296" cy="286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image.png" descr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37994" y="5913921"/>
            <a:ext cx="3986431" cy="3637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image.png" descr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22208" y="5913921"/>
            <a:ext cx="3966867" cy="3607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png" descr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486858" y="6049367"/>
            <a:ext cx="3352801" cy="245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image.png" descr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942376" y="2513468"/>
            <a:ext cx="7925692" cy="10438715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01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34725 -0.192099" origin="layout" pathEditMode="relative">
                                      <p:cBhvr>
                                        <p:cTn id="12" dur="11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with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317"/>
                                        </p:tgtEl>
                                      </p:cBhvr>
                                      <p:by x="46868" y="4686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Class="entr" nodeType="after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Class="entr" nodeType="afterEffect" presetSubtype="8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xit" nodeType="clickEffect" presetSubtype="2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xit" nodeType="afterEffect" presetSubtype="2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Class="exit" nodeType="afterEffect" presetSubtype="2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Class="exit" nodeType="afterEffect" presetSubtype="2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Class="exit" nodeType="afterEffect" presetSubtype="2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Class="exit" nodeType="afterEffect" presetSubtype="2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Class="exit" nodeType="afterEffect" presetSubtype="2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Class="entr" nodeType="afterEffect" presetSubtype="8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9" grpId="6"/>
      <p:bldP build="whole" bldLvl="1" animBg="1" rev="0" advAuto="0" spid="320" grpId="7"/>
      <p:bldP build="whole" bldLvl="1" animBg="1" rev="0" advAuto="0" spid="325" grpId="14"/>
      <p:bldP build="whole" bldLvl="1" animBg="1" rev="0" advAuto="0" spid="322" grpId="16"/>
      <p:bldP build="whole" bldLvl="1" animBg="1" rev="0" advAuto="0" spid="323" grpId="18"/>
      <p:bldP build="whole" bldLvl="1" animBg="1" rev="0" advAuto="0" spid="324" grpId="11"/>
      <p:bldP build="whole" bldLvl="1" animBg="1" rev="0" advAuto="0" spid="321" grpId="8"/>
      <p:bldP build="whole" bldLvl="1" animBg="1" rev="0" advAuto="0" spid="324" grpId="13"/>
      <p:bldP build="whole" bldLvl="1" animBg="1" rev="0" advAuto="0" spid="318" grpId="4"/>
      <p:bldP build="whole" bldLvl="1" animBg="1" rev="0" advAuto="0" spid="318" grpId="5"/>
      <p:bldP build="whole" bldLvl="1" animBg="1" rev="0" advAuto="0" spid="319" grpId="15"/>
      <p:bldP build="whole" bldLvl="1" animBg="1" rev="0" advAuto="0" spid="317" grpId="1"/>
      <p:bldP build="whole" bldLvl="1" animBg="1" rev="0" advAuto="0" spid="320" grpId="19"/>
      <p:bldP build="whole" bldLvl="1" animBg="1" rev="0" advAuto="0" spid="317" grpId="3"/>
      <p:bldP build="whole" bldLvl="1" animBg="1" rev="0" advAuto="0" spid="321" grpId="17"/>
      <p:bldP build="whole" bldLvl="1" animBg="1" rev="0" advAuto="0" spid="323" grpId="10"/>
      <p:bldP build="whole" bldLvl="1" animBg="1" rev="0" advAuto="0" spid="322" grpId="9"/>
      <p:bldP build="whole" bldLvl="1" animBg="1" rev="0" advAuto="0" spid="326" grpId="20"/>
      <p:bldP build="whole" bldLvl="1" animBg="1" rev="0" advAuto="0" spid="325" grpId="1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Les recommandations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recommandations </a:t>
            </a:r>
          </a:p>
        </p:txBody>
      </p:sp>
      <p:pic>
        <p:nvPicPr>
          <p:cNvPr id="330" name="shield.png" descr="shiel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7400" y="2959100"/>
            <a:ext cx="2489200" cy="2489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3" name="Group"/>
          <p:cNvGrpSpPr/>
          <p:nvPr/>
        </p:nvGrpSpPr>
        <p:grpSpPr>
          <a:xfrm>
            <a:off x="1041399" y="5448300"/>
            <a:ext cx="4170478" cy="1092200"/>
            <a:chOff x="0" y="0"/>
            <a:chExt cx="4170476" cy="1092200"/>
          </a:xfrm>
        </p:grpSpPr>
        <p:pic>
          <p:nvPicPr>
            <p:cNvPr id="331" name="password.png" descr="password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92200" cy="1092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Mot de passe fort"/>
            <p:cNvSpPr txBox="1"/>
            <p:nvPr/>
          </p:nvSpPr>
          <p:spPr>
            <a:xfrm>
              <a:off x="1493723" y="315570"/>
              <a:ext cx="2676754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Mot de passe fort</a:t>
              </a:r>
            </a:p>
          </p:txBody>
        </p:sp>
      </p:grpSp>
      <p:grpSp>
        <p:nvGrpSpPr>
          <p:cNvPr id="336" name="Group"/>
          <p:cNvGrpSpPr/>
          <p:nvPr/>
        </p:nvGrpSpPr>
        <p:grpSpPr>
          <a:xfrm>
            <a:off x="1015999" y="6769100"/>
            <a:ext cx="4617518" cy="1117600"/>
            <a:chOff x="0" y="0"/>
            <a:chExt cx="4617516" cy="1117600"/>
          </a:xfrm>
        </p:grpSpPr>
        <p:pic>
          <p:nvPicPr>
            <p:cNvPr id="334" name="conversion-settings.png" descr="conversion-setting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17600" cy="1117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5" name="Mise à jour régulière"/>
            <p:cNvSpPr txBox="1"/>
            <p:nvPr/>
          </p:nvSpPr>
          <p:spPr>
            <a:xfrm>
              <a:off x="1529283" y="328270"/>
              <a:ext cx="3088234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Mise à jour régulière</a:t>
              </a:r>
            </a:p>
          </p:txBody>
        </p:sp>
      </p:grpSp>
      <p:grpSp>
        <p:nvGrpSpPr>
          <p:cNvPr id="339" name="Group"/>
          <p:cNvGrpSpPr/>
          <p:nvPr/>
        </p:nvGrpSpPr>
        <p:grpSpPr>
          <a:xfrm>
            <a:off x="1041400" y="8356600"/>
            <a:ext cx="4111397" cy="1016000"/>
            <a:chOff x="0" y="0"/>
            <a:chExt cx="4111396" cy="1016000"/>
          </a:xfrm>
        </p:grpSpPr>
        <p:pic>
          <p:nvPicPr>
            <p:cNvPr id="337" name="https.png" descr="https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16000" cy="10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Protocole HTTPS"/>
            <p:cNvSpPr txBox="1"/>
            <p:nvPr/>
          </p:nvSpPr>
          <p:spPr>
            <a:xfrm>
              <a:off x="1502003" y="277470"/>
              <a:ext cx="2609394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Protocole HTTPS</a:t>
              </a:r>
            </a:p>
          </p:txBody>
        </p:sp>
      </p:grpSp>
      <p:grpSp>
        <p:nvGrpSpPr>
          <p:cNvPr id="342" name="Group"/>
          <p:cNvGrpSpPr/>
          <p:nvPr/>
        </p:nvGrpSpPr>
        <p:grpSpPr>
          <a:xfrm>
            <a:off x="1041400" y="9842500"/>
            <a:ext cx="6429147" cy="1016000"/>
            <a:chOff x="0" y="0"/>
            <a:chExt cx="6429146" cy="1016000"/>
          </a:xfrm>
        </p:grpSpPr>
        <p:pic>
          <p:nvPicPr>
            <p:cNvPr id="340" name="find.png" descr="find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16000" cy="10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Outils de surveillance de sécurité"/>
            <p:cNvSpPr txBox="1"/>
            <p:nvPr/>
          </p:nvSpPr>
          <p:spPr>
            <a:xfrm>
              <a:off x="1495653" y="277470"/>
              <a:ext cx="4933494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Outils de surveillance de sécurité</a:t>
              </a:r>
            </a:p>
          </p:txBody>
        </p:sp>
      </p:grpSp>
      <p:grpSp>
        <p:nvGrpSpPr>
          <p:cNvPr id="345" name="Group"/>
          <p:cNvGrpSpPr/>
          <p:nvPr/>
        </p:nvGrpSpPr>
        <p:grpSpPr>
          <a:xfrm>
            <a:off x="1041400" y="11329464"/>
            <a:ext cx="5028692" cy="1090072"/>
            <a:chOff x="0" y="0"/>
            <a:chExt cx="5028692" cy="1090070"/>
          </a:xfrm>
        </p:grpSpPr>
        <p:pic>
          <p:nvPicPr>
            <p:cNvPr id="343" name="backup-thin-outline-symbol-in-a-circle.png" descr="backup-thin-outline-symbol-in-a-circl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1092200" cy="1090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4" name="Sauvegardes régulières"/>
            <p:cNvSpPr txBox="1"/>
            <p:nvPr/>
          </p:nvSpPr>
          <p:spPr>
            <a:xfrm>
              <a:off x="1499107" y="276406"/>
              <a:ext cx="3529585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Sauvegardes régulières</a:t>
              </a:r>
            </a:p>
          </p:txBody>
        </p:sp>
      </p:grpSp>
      <p:pic>
        <p:nvPicPr>
          <p:cNvPr id="346" name="data-analysis-symbol.png" descr="data-analysis-symbol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481300" y="5105400"/>
            <a:ext cx="6502400" cy="65024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uivi régulier à compter de la fin du projet"/>
          <p:cNvSpPr txBox="1"/>
          <p:nvPr/>
        </p:nvSpPr>
        <p:spPr>
          <a:xfrm>
            <a:off x="15633293" y="11148670"/>
            <a:ext cx="619841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Suivi régulier à compter de la fin du projet</a:t>
            </a:r>
          </a:p>
        </p:txBody>
      </p:sp>
      <p:pic>
        <p:nvPicPr>
          <p:cNvPr id="348" name="message.png" descr="mess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947400" y="2959100"/>
            <a:ext cx="2489200" cy="2489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Group"/>
          <p:cNvGrpSpPr/>
          <p:nvPr/>
        </p:nvGrpSpPr>
        <p:grpSpPr>
          <a:xfrm>
            <a:off x="1041399" y="5486400"/>
            <a:ext cx="2543761" cy="1016000"/>
            <a:chOff x="0" y="0"/>
            <a:chExt cx="2543759" cy="1016000"/>
          </a:xfrm>
        </p:grpSpPr>
        <p:sp>
          <p:nvSpPr>
            <p:cNvPr id="349" name="Quand ?"/>
            <p:cNvSpPr txBox="1"/>
            <p:nvPr/>
          </p:nvSpPr>
          <p:spPr>
            <a:xfrm>
              <a:off x="1215440" y="277470"/>
              <a:ext cx="1328320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Quand ?</a:t>
              </a:r>
            </a:p>
          </p:txBody>
        </p:sp>
        <p:pic>
          <p:nvPicPr>
            <p:cNvPr id="350" name="calendar.png" descr="calendar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016000" cy="10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2" name="Au début et à la fin de chaque étape…"/>
          <p:cNvSpPr txBox="1"/>
          <p:nvPr/>
        </p:nvSpPr>
        <p:spPr>
          <a:xfrm>
            <a:off x="1043177" y="6627470"/>
            <a:ext cx="1375501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b="1">
                <a:solidFill>
                  <a:srgbClr val="FFFFFF"/>
                </a:solidFill>
              </a:defRPr>
            </a:pPr>
            <a:r>
              <a:t>Au début et à la fin de chaque étape</a:t>
            </a:r>
          </a:p>
          <a:p>
            <a:pPr marL="304800" indent="-304800" algn="l">
              <a:buSzPct val="123000"/>
              <a:buChar char="•"/>
              <a:defRPr b="1">
                <a:solidFill>
                  <a:srgbClr val="FFFFFF"/>
                </a:solidFill>
              </a:defRPr>
            </a:pPr>
            <a:r>
              <a:t>Possibilité de rajouter une réunion en cours d'étape (Recommandé lors des tâches longues)</a:t>
            </a:r>
          </a:p>
        </p:txBody>
      </p:sp>
      <p:grpSp>
        <p:nvGrpSpPr>
          <p:cNvPr id="355" name="Group"/>
          <p:cNvGrpSpPr/>
          <p:nvPr/>
        </p:nvGrpSpPr>
        <p:grpSpPr>
          <a:xfrm>
            <a:off x="1062244" y="8038134"/>
            <a:ext cx="3075991" cy="825501"/>
            <a:chOff x="0" y="0"/>
            <a:chExt cx="3075990" cy="825500"/>
          </a:xfrm>
        </p:grpSpPr>
        <p:sp>
          <p:nvSpPr>
            <p:cNvPr id="353" name="Comment ?"/>
            <p:cNvSpPr txBox="1"/>
            <p:nvPr/>
          </p:nvSpPr>
          <p:spPr>
            <a:xfrm>
              <a:off x="1280109" y="201270"/>
              <a:ext cx="1795882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Comment ?</a:t>
              </a:r>
            </a:p>
          </p:txBody>
        </p:sp>
        <p:pic>
          <p:nvPicPr>
            <p:cNvPr id="354" name="conversation (1).png" descr="conversation (1)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825500" cy="825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6" name="Via un outil de visio conférence (Zoom)"/>
          <p:cNvSpPr txBox="1"/>
          <p:nvPr/>
        </p:nvSpPr>
        <p:spPr>
          <a:xfrm>
            <a:off x="1043193" y="9179205"/>
            <a:ext cx="605119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4800" indent="-304800" algn="l">
              <a:buSzPct val="123000"/>
              <a:buChar char="•"/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Via un outil de visio conférence (Zoom)</a:t>
            </a:r>
          </a:p>
        </p:txBody>
      </p:sp>
      <p:grpSp>
        <p:nvGrpSpPr>
          <p:cNvPr id="359" name="Group"/>
          <p:cNvGrpSpPr/>
          <p:nvPr/>
        </p:nvGrpSpPr>
        <p:grpSpPr>
          <a:xfrm>
            <a:off x="1175559" y="10272369"/>
            <a:ext cx="2006503" cy="673101"/>
            <a:chOff x="0" y="0"/>
            <a:chExt cx="2006501" cy="673100"/>
          </a:xfrm>
        </p:grpSpPr>
        <p:pic>
          <p:nvPicPr>
            <p:cNvPr id="357" name="group.png" descr="group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798482" cy="67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8" name="Qui ?"/>
            <p:cNvSpPr txBox="1"/>
            <p:nvPr/>
          </p:nvSpPr>
          <p:spPr>
            <a:xfrm>
              <a:off x="1141479" y="112370"/>
              <a:ext cx="86502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Qui ?</a:t>
              </a:r>
            </a:p>
          </p:txBody>
        </p:sp>
      </p:grpSp>
      <p:sp>
        <p:nvSpPr>
          <p:cNvPr id="360" name="Avec les différents décisionnaire de Qwenta + les développeurs concernés par les tâches en cours + le chef de projet"/>
          <p:cNvSpPr txBox="1"/>
          <p:nvPr/>
        </p:nvSpPr>
        <p:spPr>
          <a:xfrm>
            <a:off x="1181100" y="11261040"/>
            <a:ext cx="1740347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4800" indent="-304800" algn="l">
              <a:buSzPct val="123000"/>
              <a:buChar char="•"/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Avec les différents décisionnaire de Qwenta + les développeurs concernés par les tâches en cours + le chef de projet</a:t>
            </a:r>
          </a:p>
        </p:txBody>
      </p:sp>
      <p:sp>
        <p:nvSpPr>
          <p:cNvPr id="361" name="01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clickEffect" presetSubtype="2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Class="exit" nodeType="afterEffect" presetSubtype="2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Class="exit" nodeType="after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Class="exit" nodeType="afterEffect" presetSubtype="2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Class="exit" nodeType="afterEffect" presetSubtype="2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Class="exit" nodeType="afterEffect" presetSubtype="2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Class="exit" nodeType="afterEffect" presetSubtype="2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Class="exit" nodeType="afterEffect" presetSubtype="2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Class="entr" nodeType="afterEffect" presetSubtype="8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Class="entr" nodeType="afterEffect" presetSubtype="8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Class="entr" nodeType="afterEffect" presetSubtype="8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nodeType="clickEffect" presetSubtype="8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Class="entr" nodeType="afterEffect" presetSubtype="8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entr" nodeType="clickEffect" presetSubtype="8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Class="entr" nodeType="afterEffect" presetSubtype="8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3"/>
      <p:bldP build="whole" bldLvl="1" animBg="1" rev="0" advAuto="0" spid="342" grpId="13"/>
      <p:bldP build="whole" bldLvl="1" animBg="1" rev="0" advAuto="0" spid="356" grpId="21"/>
      <p:bldP build="whole" bldLvl="1" animBg="1" rev="0" advAuto="0" spid="355" grpId="20"/>
      <p:bldP build="whole" bldLvl="1" animBg="1" rev="0" advAuto="0" spid="330" grpId="9"/>
      <p:bldP build="whole" bldLvl="1" animBg="1" rev="0" advAuto="0" spid="336" grpId="11"/>
      <p:bldP build="whole" bldLvl="1" animBg="1" rev="0" advAuto="0" spid="345" grpId="6"/>
      <p:bldP build="whole" bldLvl="1" animBg="1" rev="0" advAuto="0" spid="339" grpId="4"/>
      <p:bldP build="whole" bldLvl="1" animBg="1" rev="0" advAuto="0" spid="345" grpId="14"/>
      <p:bldP build="whole" bldLvl="1" animBg="1" rev="0" advAuto="0" spid="333" grpId="2"/>
      <p:bldP build="whole" bldLvl="1" animBg="1" rev="0" advAuto="0" spid="339" grpId="12"/>
      <p:bldP build="whole" bldLvl="1" animBg="1" rev="0" advAuto="0" spid="351" grpId="18"/>
      <p:bldP build="whole" bldLvl="1" animBg="1" rev="0" advAuto="0" spid="347" grpId="8"/>
      <p:bldP build="whole" bldLvl="1" animBg="1" rev="0" advAuto="0" spid="346" grpId="7"/>
      <p:bldP build="whole" bldLvl="1" animBg="1" rev="0" advAuto="0" spid="359" grpId="22"/>
      <p:bldP build="whole" bldLvl="1" animBg="1" rev="0" advAuto="0" spid="348" grpId="17"/>
      <p:bldP build="whole" bldLvl="1" animBg="1" rev="0" advAuto="0" spid="333" grpId="10"/>
      <p:bldP build="whole" bldLvl="1" animBg="1" rev="0" advAuto="0" spid="352" grpId="19"/>
      <p:bldP build="whole" bldLvl="1" animBg="1" rev="0" advAuto="0" spid="360" grpId="23"/>
      <p:bldP build="whole" bldLvl="1" animBg="1" rev="0" advAuto="0" spid="347" grpId="16"/>
      <p:bldP build="whole" bldLvl="1" animBg="1" rev="0" advAuto="0" spid="342" grpId="5"/>
      <p:bldP build="whole" bldLvl="1" animBg="1" rev="0" advAuto="0" spid="346" grpId="15"/>
      <p:bldP build="whole" bldLvl="1" animBg="1" rev="0" advAuto="0" spid="33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onclusion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364" name="Durée total du projet : Approximativement 3 mois"/>
          <p:cNvSpPr txBox="1"/>
          <p:nvPr/>
        </p:nvSpPr>
        <p:spPr>
          <a:xfrm>
            <a:off x="1044194" y="5123433"/>
            <a:ext cx="8859013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>
              <a:buSzPct val="123000"/>
              <a:buChar char="•"/>
              <a:defRPr sz="3000">
                <a:solidFill>
                  <a:srgbClr val="FFFFFF"/>
                </a:solidFill>
              </a:defRPr>
            </a:pPr>
            <a:r>
              <a:t>Durée total du projet :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Approximativement 3 mois</a:t>
            </a:r>
          </a:p>
        </p:txBody>
      </p:sp>
      <p:sp>
        <p:nvSpPr>
          <p:cNvPr id="365" name="Nous aurons besoin de développeurs Frontend et Backend (ou FullStack)"/>
          <p:cNvSpPr txBox="1"/>
          <p:nvPr/>
        </p:nvSpPr>
        <p:spPr>
          <a:xfrm>
            <a:off x="1042733" y="6304533"/>
            <a:ext cx="12951334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>
              <a:buSzPct val="123000"/>
              <a:buChar char="•"/>
              <a:defRPr sz="3000">
                <a:solidFill>
                  <a:srgbClr val="FFFFFF"/>
                </a:solidFill>
              </a:defRPr>
            </a:pPr>
            <a:r>
              <a:t>Nous aurons besoin de développeurs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Frontend</a:t>
            </a:r>
            <a:r>
              <a:t> et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Backend (ou FullStack)</a:t>
            </a:r>
          </a:p>
        </p:txBody>
      </p:sp>
      <p:sp>
        <p:nvSpPr>
          <p:cNvPr id="366" name="Les communications seront à réaliser régulièrement pour assurer le bon suivi du projet"/>
          <p:cNvSpPr txBox="1"/>
          <p:nvPr/>
        </p:nvSpPr>
        <p:spPr>
          <a:xfrm>
            <a:off x="1043114" y="7485633"/>
            <a:ext cx="15160372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>
              <a:buSzPct val="123000"/>
              <a:buChar char="•"/>
              <a:defRPr sz="3000">
                <a:solidFill>
                  <a:srgbClr val="FFFFFF"/>
                </a:solidFill>
              </a:defRPr>
            </a:pPr>
            <a:r>
              <a:t>Les communications seront à réaliser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régulièrement</a:t>
            </a:r>
            <a:r>
              <a:t> pour assurer le bon suivi du projet</a:t>
            </a:r>
          </a:p>
        </p:txBody>
      </p:sp>
      <p:sp>
        <p:nvSpPr>
          <p:cNvPr id="367" name="01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ommaire"/>
          <p:cNvSpPr txBox="1"/>
          <p:nvPr>
            <p:ph type="ctrTitle"/>
          </p:nvPr>
        </p:nvSpPr>
        <p:spPr>
          <a:xfrm>
            <a:off x="1035981" y="641390"/>
            <a:ext cx="7343040" cy="1907742"/>
          </a:xfrm>
          <a:prstGeom prst="rect">
            <a:avLst/>
          </a:prstGeom>
        </p:spPr>
        <p:txBody>
          <a:bodyPr/>
          <a:lstStyle/>
          <a:p>
            <a:pPr/>
            <a:r>
              <a:t>Sommaire</a:t>
            </a:r>
          </a:p>
        </p:txBody>
      </p:sp>
      <p:sp>
        <p:nvSpPr>
          <p:cNvPr id="157" name="Présentation du projet…"/>
          <p:cNvSpPr txBox="1"/>
          <p:nvPr/>
        </p:nvSpPr>
        <p:spPr>
          <a:xfrm>
            <a:off x="1828838" y="3980560"/>
            <a:ext cx="14404997" cy="5754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89000" indent="-889000" algn="l">
              <a:lnSpc>
                <a:spcPct val="15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8EC9B5"/>
                </a:solidFill>
              </a:defRPr>
            </a:pPr>
            <a:r>
              <a:t>Présentation du projet</a:t>
            </a:r>
          </a:p>
          <a:p>
            <a:pPr marL="889000" indent="-889000" algn="l">
              <a:lnSpc>
                <a:spcPct val="15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8EC9B5"/>
                </a:solidFill>
              </a:defRPr>
            </a:pPr>
            <a:r>
              <a:t>La solution technique proposée </a:t>
            </a:r>
          </a:p>
          <a:p>
            <a:pPr marL="889000" indent="-889000" algn="l">
              <a:lnSpc>
                <a:spcPct val="15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8EC9B5"/>
                </a:solidFill>
              </a:defRPr>
            </a:pPr>
            <a:r>
              <a:t>Les étapes de mise en place</a:t>
            </a:r>
          </a:p>
          <a:p>
            <a:pPr marL="889000" indent="-889000" algn="l">
              <a:lnSpc>
                <a:spcPct val="15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8EC9B5"/>
                </a:solidFill>
              </a:defRPr>
            </a:pPr>
            <a:r>
              <a:t>Conclusion</a:t>
            </a:r>
          </a:p>
        </p:txBody>
      </p:sp>
      <p:sp>
        <p:nvSpPr>
          <p:cNvPr id="158" name="01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résentation du projet"/>
          <p:cNvSpPr txBox="1"/>
          <p:nvPr>
            <p:ph type="ctrTitle"/>
          </p:nvPr>
        </p:nvSpPr>
        <p:spPr>
          <a:xfrm>
            <a:off x="1035981" y="641390"/>
            <a:ext cx="15392401" cy="1907742"/>
          </a:xfrm>
          <a:prstGeom prst="rect">
            <a:avLst/>
          </a:prstGeom>
        </p:spPr>
        <p:txBody>
          <a:bodyPr/>
          <a:lstStyle/>
          <a:p>
            <a:pPr/>
            <a:r>
              <a:t>Présentation du projet</a:t>
            </a:r>
          </a:p>
        </p:txBody>
      </p:sp>
      <p:pic>
        <p:nvPicPr>
          <p:cNvPr id="16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400" y="3365500"/>
            <a:ext cx="9245600" cy="593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C'est quoi ?"/>
          <p:cNvSpPr txBox="1"/>
          <p:nvPr/>
        </p:nvSpPr>
        <p:spPr>
          <a:xfrm>
            <a:off x="12090711" y="4642434"/>
            <a:ext cx="2793378" cy="67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FFFFFF"/>
                </a:solidFill>
              </a:defRPr>
            </a:lvl1pPr>
          </a:lstStyle>
          <a:p>
            <a:pPr/>
            <a:r>
              <a:t>C'est quoi ?</a:t>
            </a:r>
          </a:p>
        </p:txBody>
      </p:sp>
      <p:sp>
        <p:nvSpPr>
          <p:cNvPr id="163" name="Arrow 11"/>
          <p:cNvSpPr/>
          <p:nvPr/>
        </p:nvSpPr>
        <p:spPr>
          <a:xfrm>
            <a:off x="10629900" y="4648200"/>
            <a:ext cx="1117600" cy="84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" name="Arrow 11"/>
          <p:cNvSpPr/>
          <p:nvPr/>
        </p:nvSpPr>
        <p:spPr>
          <a:xfrm>
            <a:off x="10629900" y="7200900"/>
            <a:ext cx="1117600" cy="84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5" name="Pour qui ?"/>
          <p:cNvSpPr txBox="1"/>
          <p:nvPr/>
        </p:nvSpPr>
        <p:spPr>
          <a:xfrm>
            <a:off x="12089345" y="7284034"/>
            <a:ext cx="2389710" cy="67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FFFFFF"/>
                </a:solidFill>
              </a:defRPr>
            </a:lvl1pPr>
          </a:lstStyle>
          <a:p>
            <a:pPr/>
            <a:r>
              <a:t>Pour qui ?</a:t>
            </a:r>
          </a:p>
        </p:txBody>
      </p:sp>
      <p:sp>
        <p:nvSpPr>
          <p:cNvPr id="166" name="Arrow 11"/>
          <p:cNvSpPr/>
          <p:nvPr/>
        </p:nvSpPr>
        <p:spPr>
          <a:xfrm>
            <a:off x="10629900" y="10985500"/>
            <a:ext cx="1117600" cy="84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" name="Comment l'utiliser ?"/>
          <p:cNvSpPr txBox="1"/>
          <p:nvPr/>
        </p:nvSpPr>
        <p:spPr>
          <a:xfrm>
            <a:off x="12095283" y="10979734"/>
            <a:ext cx="4536834" cy="67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FFFFFF"/>
                </a:solidFill>
              </a:defRPr>
            </a:lvl1pPr>
          </a:lstStyle>
          <a:p>
            <a:pPr/>
            <a:r>
              <a:t>Comment l'utiliser ?</a:t>
            </a:r>
          </a:p>
        </p:txBody>
      </p:sp>
      <p:pic>
        <p:nvPicPr>
          <p:cNvPr id="16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1400" y="9458835"/>
            <a:ext cx="9245600" cy="387882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01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2"/>
      <p:bldP build="whole" bldLvl="1" animBg="1" rev="0" advAuto="0" spid="163" grpId="1"/>
      <p:bldP build="whole" bldLvl="1" animBg="1" rev="0" advAuto="0" spid="165" grpId="4"/>
      <p:bldP build="whole" bldLvl="1" animBg="1" rev="0" advAuto="0" spid="166" grpId="5"/>
      <p:bldP build="whole" bldLvl="1" animBg="1" rev="0" advAuto="0" spid="164" grpId="3"/>
      <p:bldP build="whole" bldLvl="1" animBg="1" rev="0" advAuto="0" spid="167" grpId="6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a solution technique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La solution technique</a:t>
            </a:r>
          </a:p>
        </p:txBody>
      </p:sp>
      <p:sp>
        <p:nvSpPr>
          <p:cNvPr id="172" name="Présentation de la solution technique"/>
          <p:cNvSpPr txBox="1"/>
          <p:nvPr/>
        </p:nvSpPr>
        <p:spPr>
          <a:xfrm>
            <a:off x="1765300" y="3225800"/>
            <a:ext cx="8521700" cy="71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8EC9B5"/>
                </a:solidFill>
              </a:defRPr>
            </a:lvl1pPr>
          </a:lstStyle>
          <a:p>
            <a:pPr/>
            <a:r>
              <a:t>Présentation de la solution technique</a:t>
            </a:r>
          </a:p>
        </p:txBody>
      </p:sp>
      <p:pic>
        <p:nvPicPr>
          <p:cNvPr id="17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0" t="22744" r="0" b="0"/>
          <a:stretch>
            <a:fillRect/>
          </a:stretch>
        </p:blipFill>
        <p:spPr>
          <a:xfrm>
            <a:off x="1765300" y="4609843"/>
            <a:ext cx="8521700" cy="207061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Arrow 11"/>
          <p:cNvSpPr/>
          <p:nvPr/>
        </p:nvSpPr>
        <p:spPr>
          <a:xfrm>
            <a:off x="1765300" y="8280400"/>
            <a:ext cx="1117600" cy="84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5" name="Les différentes technologies"/>
          <p:cNvSpPr txBox="1"/>
          <p:nvPr/>
        </p:nvSpPr>
        <p:spPr>
          <a:xfrm>
            <a:off x="3683000" y="8343900"/>
            <a:ext cx="8521700" cy="71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8EC9B5"/>
                </a:solidFill>
              </a:defRPr>
            </a:lvl1pPr>
          </a:lstStyle>
          <a:p>
            <a:pPr/>
            <a:r>
              <a:t>Les différentes technologies</a:t>
            </a:r>
          </a:p>
        </p:txBody>
      </p:sp>
      <p:sp>
        <p:nvSpPr>
          <p:cNvPr id="176" name="Arrow 11"/>
          <p:cNvSpPr/>
          <p:nvPr/>
        </p:nvSpPr>
        <p:spPr>
          <a:xfrm>
            <a:off x="1778000" y="9499600"/>
            <a:ext cx="1117600" cy="84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Le BackEnd"/>
          <p:cNvSpPr txBox="1"/>
          <p:nvPr/>
        </p:nvSpPr>
        <p:spPr>
          <a:xfrm>
            <a:off x="3695700" y="9563100"/>
            <a:ext cx="8521700" cy="71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8EC9B5"/>
                </a:solidFill>
              </a:defRPr>
            </a:lvl1pPr>
          </a:lstStyle>
          <a:p>
            <a:pPr/>
            <a:r>
              <a:t>Le BackEnd</a:t>
            </a:r>
          </a:p>
        </p:txBody>
      </p:sp>
      <p:sp>
        <p:nvSpPr>
          <p:cNvPr id="178" name="Arrow 11"/>
          <p:cNvSpPr/>
          <p:nvPr/>
        </p:nvSpPr>
        <p:spPr>
          <a:xfrm>
            <a:off x="1765300" y="10718800"/>
            <a:ext cx="1117600" cy="84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9" name="Les services tiers"/>
          <p:cNvSpPr txBox="1"/>
          <p:nvPr/>
        </p:nvSpPr>
        <p:spPr>
          <a:xfrm>
            <a:off x="3683000" y="10782300"/>
            <a:ext cx="8521700" cy="71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8EC9B5"/>
                </a:solidFill>
              </a:defRPr>
            </a:lvl1pPr>
          </a:lstStyle>
          <a:p>
            <a:pPr/>
            <a:r>
              <a:t>Les services tiers</a:t>
            </a:r>
          </a:p>
        </p:txBody>
      </p:sp>
      <p:sp>
        <p:nvSpPr>
          <p:cNvPr id="180" name="Arrow 11"/>
          <p:cNvSpPr/>
          <p:nvPr/>
        </p:nvSpPr>
        <p:spPr>
          <a:xfrm>
            <a:off x="1778000" y="12065000"/>
            <a:ext cx="1117600" cy="84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La maintenance et la sécurité du site"/>
          <p:cNvSpPr txBox="1"/>
          <p:nvPr/>
        </p:nvSpPr>
        <p:spPr>
          <a:xfrm>
            <a:off x="3695700" y="12128500"/>
            <a:ext cx="8521700" cy="71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8EC9B5"/>
                </a:solidFill>
              </a:defRPr>
            </a:lvl1pPr>
          </a:lstStyle>
          <a:p>
            <a:pPr/>
            <a:r>
              <a:t>La maintenance et la sécurité du site</a:t>
            </a:r>
          </a:p>
        </p:txBody>
      </p:sp>
      <p:sp>
        <p:nvSpPr>
          <p:cNvPr id="182" name="01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5"/>
      <p:bldP build="whole" bldLvl="1" animBg="1" rev="0" advAuto="0" spid="181" grpId="10"/>
      <p:bldP build="whole" bldLvl="1" animBg="1" rev="0" advAuto="0" spid="175" grpId="4"/>
      <p:bldP build="whole" bldLvl="1" animBg="1" rev="0" advAuto="0" spid="179" grpId="8"/>
      <p:bldP build="whole" bldLvl="1" animBg="1" rev="0" advAuto="0" spid="173" grpId="2"/>
      <p:bldP build="whole" bldLvl="1" animBg="1" rev="0" advAuto="0" spid="177" grpId="6"/>
      <p:bldP build="whole" bldLvl="1" animBg="1" rev="0" advAuto="0" spid="180" grpId="9"/>
      <p:bldP build="whole" bldLvl="1" animBg="1" rev="0" advAuto="0" spid="174" grpId="3"/>
      <p:bldP build="whole" bldLvl="1" animBg="1" rev="0" advAuto="0" spid="172" grpId="1"/>
      <p:bldP build="whole" bldLvl="1" animBg="1" rev="0" advAuto="0" spid="178" grpId="7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es différentes technologies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différentes technologies</a:t>
            </a:r>
          </a:p>
        </p:txBody>
      </p:sp>
      <p:graphicFrame>
        <p:nvGraphicFramePr>
          <p:cNvPr id="185" name="2D Donut Chart"/>
          <p:cNvGraphicFramePr/>
          <p:nvPr/>
        </p:nvGraphicFramePr>
        <p:xfrm>
          <a:off x="1035218" y="3241047"/>
          <a:ext cx="5913106" cy="5913106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6" name="Arrow 11"/>
          <p:cNvSpPr/>
          <p:nvPr/>
        </p:nvSpPr>
        <p:spPr>
          <a:xfrm>
            <a:off x="10883900" y="5209564"/>
            <a:ext cx="2628900" cy="1979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aphicFrame>
        <p:nvGraphicFramePr>
          <p:cNvPr id="187" name="2D Donut Chart"/>
          <p:cNvGraphicFramePr/>
          <p:nvPr/>
        </p:nvGraphicFramePr>
        <p:xfrm>
          <a:off x="777817" y="3232150"/>
          <a:ext cx="22816185" cy="857995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88" name="01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3"/>
      <p:bldP build="whole" bldLvl="1" animBg="1" rev="0" advAuto="0" spid="185" grpId="1"/>
      <p:bldP build="whole" bldLvl="1" animBg="1" rev="0" advAuto="0" spid="18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es différentes technologies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différentes technologies</a:t>
            </a:r>
          </a:p>
        </p:txBody>
      </p:sp>
      <p:grpSp>
        <p:nvGrpSpPr>
          <p:cNvPr id="193" name="Group"/>
          <p:cNvGrpSpPr/>
          <p:nvPr/>
        </p:nvGrpSpPr>
        <p:grpSpPr>
          <a:xfrm>
            <a:off x="1447799" y="3082900"/>
            <a:ext cx="2424979" cy="461367"/>
            <a:chOff x="0" y="0"/>
            <a:chExt cx="2424977" cy="461365"/>
          </a:xfrm>
        </p:grpSpPr>
        <p:sp>
          <p:nvSpPr>
            <p:cNvPr id="191" name="HTML / CSS"/>
            <p:cNvSpPr txBox="1"/>
            <p:nvPr/>
          </p:nvSpPr>
          <p:spPr>
            <a:xfrm>
              <a:off x="594653" y="-1"/>
              <a:ext cx="1830325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HTML / CSS</a:t>
              </a:r>
            </a:p>
          </p:txBody>
        </p:sp>
        <p:sp>
          <p:nvSpPr>
            <p:cNvPr id="192" name="Circle"/>
            <p:cNvSpPr/>
            <p:nvPr/>
          </p:nvSpPr>
          <p:spPr>
            <a:xfrm>
              <a:off x="0" y="41299"/>
              <a:ext cx="381000" cy="381001"/>
            </a:xfrm>
            <a:prstGeom prst="ellipse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1446264" y="3082900"/>
            <a:ext cx="2151280" cy="461367"/>
            <a:chOff x="0" y="0"/>
            <a:chExt cx="2151278" cy="461365"/>
          </a:xfrm>
        </p:grpSpPr>
        <p:sp>
          <p:nvSpPr>
            <p:cNvPr id="194" name="JavaScript"/>
            <p:cNvSpPr txBox="1"/>
            <p:nvPr/>
          </p:nvSpPr>
          <p:spPr>
            <a:xfrm>
              <a:off x="591921" y="-1"/>
              <a:ext cx="1559358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JavaScript</a:t>
              </a:r>
            </a:p>
          </p:txBody>
        </p:sp>
        <p:sp>
          <p:nvSpPr>
            <p:cNvPr id="195" name="Circle"/>
            <p:cNvSpPr/>
            <p:nvPr/>
          </p:nvSpPr>
          <p:spPr>
            <a:xfrm>
              <a:off x="0" y="40182"/>
              <a:ext cx="381000" cy="381001"/>
            </a:xfrm>
            <a:prstGeom prst="ellipse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99" name="Group"/>
          <p:cNvGrpSpPr/>
          <p:nvPr/>
        </p:nvGrpSpPr>
        <p:grpSpPr>
          <a:xfrm>
            <a:off x="4267200" y="3084017"/>
            <a:ext cx="2100428" cy="461366"/>
            <a:chOff x="0" y="0"/>
            <a:chExt cx="2100427" cy="461365"/>
          </a:xfrm>
        </p:grpSpPr>
        <p:sp>
          <p:nvSpPr>
            <p:cNvPr id="197" name="BootStrap"/>
            <p:cNvSpPr txBox="1"/>
            <p:nvPr/>
          </p:nvSpPr>
          <p:spPr>
            <a:xfrm>
              <a:off x="591972" y="-1"/>
              <a:ext cx="1508456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BootStrap</a:t>
              </a:r>
            </a:p>
          </p:txBody>
        </p:sp>
        <p:sp>
          <p:nvSpPr>
            <p:cNvPr id="198" name="Circle"/>
            <p:cNvSpPr/>
            <p:nvPr/>
          </p:nvSpPr>
          <p:spPr>
            <a:xfrm>
              <a:off x="0" y="40182"/>
              <a:ext cx="381000" cy="381001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00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4610" y="4089400"/>
            <a:ext cx="5265180" cy="781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9948" y="4089294"/>
            <a:ext cx="4902201" cy="2992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12000" y="7243839"/>
            <a:ext cx="6540500" cy="4651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92512" y="4082326"/>
            <a:ext cx="5600701" cy="2998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854069" y="7258956"/>
            <a:ext cx="3940261" cy="4628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capture.hevc.mov" descr="capture.hevc.mov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653199" y="4078035"/>
            <a:ext cx="9280383" cy="9294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capture-_1_.hevc.mov" descr="capture-_1_.hevc.mov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11236353" y="4083415"/>
            <a:ext cx="12757557" cy="9258566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01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xit" nodeType="click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xit" nodeType="after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Class="exit" nodeType="afterEffect" presetSubtype="2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Class="exit" nodeType="afterEffect" presetSubtype="2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Class="exit" nodeType="after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Class="exit" nodeType="afterEffect" presetSubtype="2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Class="entr" nodeType="afterEffect" presetSubtype="8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Class="entr" nodeType="afterEffect" presetSubtype="8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Class="mediacall" nodeType="afterEffect" presetSubtype="0" presetID="1" grpId="1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3251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751"/>
                            </p:stCondLst>
                            <p:childTnLst>
                              <p:par>
                                <p:cTn id="79" presetClass="entr" nodeType="afterEffect" presetSubtype="8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751"/>
                            </p:stCondLst>
                            <p:childTnLst>
                              <p:par>
                                <p:cTn id="84" presetClass="entr" nodeType="afterEffect" presetSubtype="8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251"/>
                            </p:stCondLst>
                            <p:childTnLst>
                              <p:par>
                                <p:cTn id="89" presetClass="mediacall" nodeType="afterEffect" presetSubtype="0" presetID="1" grpId="18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4585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xit" nodeType="clickEffect" presetSubtype="2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Class="exit" nodeType="afterEffect" presetSubtype="2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Class="exit" nodeType="afterEffect" presetSubtype="2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0"/>
                            </p:stCondLst>
                            <p:childTnLst>
                              <p:par>
                                <p:cTn id="108" presetClass="exit" nodeType="afterEffect" presetSubtype="2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2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video>
            <p:seq concurrent="1" prevAc="none" nextAc="seek">
              <p:cTn id="113" evtFilter="cancelBubble" nodeType="interactiveSeq" restart="whenNotActive" fill="hold">
                <p:stCondLst>
                  <p:cond delay="0" evt="onClick">
                    <p:tgtEl>
                      <p:spTgt spid="20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7" dur="1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5"/>
                  </p:tgtEl>
                </p:cond>
              </p:nextCondLst>
            </p:seq>
            <p:video fullScrn="0">
              <p:cMediaNode mute="0" showWhenStopped="1" numSld="1" vol="100000">
                <p:cTn id="118" fill="hold" display="0">
                  <p:stCondLst>
                    <p:cond delay="indefinite"/>
                  </p:stCondLst>
                </p:cTn>
                <p:tgtEl>
                  <p:spTgt spid="206"/>
                </p:tgtEl>
              </p:cMediaNode>
            </p:video>
            <p:seq concurrent="1" prevAc="none" nextAc="seek">
              <p:cTn id="119" evtFilter="cancelBubble" nodeType="interactiveSeq" restart="whenNotActive" fill="hold">
                <p:stCondLst>
                  <p:cond delay="0" evt="onClick">
                    <p:tgtEl>
                      <p:spTgt spid="20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3" dur="1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6"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2"/>
      <p:bldP build="whole" bldLvl="1" animBg="1" rev="0" advAuto="0" spid="201" grpId="9"/>
      <p:bldP build="whole" bldLvl="1" animBg="1" rev="0" advAuto="0" spid="204" grpId="6"/>
      <p:bldP build="whole" bldLvl="1" animBg="1" rev="0" advAuto="0" spid="199" grpId="16"/>
      <p:bldP build="whole" bldLvl="1" animBg="1" rev="0" advAuto="0" spid="196" grpId="19"/>
      <p:bldP build="whole" bldLvl="1" animBg="1" rev="0" advAuto="0" spid="204" grpId="10"/>
      <p:bldP build="whole" bldLvl="1" animBg="1" rev="0" advAuto="0" spid="205" grpId="14"/>
      <p:bldP build="whole" bldLvl="1" animBg="1" rev="0" advAuto="0" spid="199" grpId="20"/>
      <p:bldP build="whole" bldLvl="1" animBg="1" rev="0" advAuto="0" spid="200" grpId="12"/>
      <p:bldP build="whole" bldLvl="1" animBg="1" rev="0" advAuto="0" spid="205" grpId="21"/>
      <p:bldP build="whole" bldLvl="1" animBg="1" rev="0" advAuto="0" spid="203" grpId="5"/>
      <p:bldP build="whole" bldLvl="1" animBg="1" rev="0" advAuto="0" spid="203" grpId="8"/>
      <p:bldP build="whole" bldLvl="1" animBg="1" rev="0" advAuto="0" spid="193" grpId="1"/>
      <p:bldP build="whole" bldLvl="1" animBg="1" rev="0" advAuto="0" spid="202" grpId="4"/>
      <p:bldP build="whole" bldLvl="1" animBg="1" rev="0" advAuto="0" spid="193" grpId="7"/>
      <p:bldP build="whole" bldLvl="1" animBg="1" rev="0" advAuto="0" spid="206" grpId="17"/>
      <p:bldP build="whole" bldLvl="1" animBg="1" rev="0" advAuto="0" spid="201" grpId="3"/>
      <p:bldP build="whole" bldLvl="1" animBg="1" rev="0" advAuto="0" spid="202" grpId="11"/>
      <p:bldP build="whole" bldLvl="1" animBg="1" rev="0" advAuto="0" spid="196" grpId="13"/>
      <p:bldP build="whole" bldLvl="1" animBg="1" rev="0" advAuto="0" spid="206" grpId="2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es différentes technologies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différentes technologies</a:t>
            </a:r>
          </a:p>
        </p:txBody>
      </p:sp>
      <p:grpSp>
        <p:nvGrpSpPr>
          <p:cNvPr id="212" name="Group"/>
          <p:cNvGrpSpPr/>
          <p:nvPr/>
        </p:nvGrpSpPr>
        <p:grpSpPr>
          <a:xfrm>
            <a:off x="1447799" y="3084016"/>
            <a:ext cx="1769061" cy="461367"/>
            <a:chOff x="0" y="0"/>
            <a:chExt cx="1769058" cy="461365"/>
          </a:xfrm>
        </p:grpSpPr>
        <p:sp>
          <p:nvSpPr>
            <p:cNvPr id="210" name="MYSQL"/>
            <p:cNvSpPr txBox="1"/>
            <p:nvPr/>
          </p:nvSpPr>
          <p:spPr>
            <a:xfrm>
              <a:off x="593140" y="-1"/>
              <a:ext cx="1175919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MYSQL</a:t>
              </a:r>
            </a:p>
          </p:txBody>
        </p:sp>
        <p:sp>
          <p:nvSpPr>
            <p:cNvPr id="211" name="Circle"/>
            <p:cNvSpPr/>
            <p:nvPr/>
          </p:nvSpPr>
          <p:spPr>
            <a:xfrm>
              <a:off x="0" y="40182"/>
              <a:ext cx="381000" cy="381001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1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3686905"/>
            <a:ext cx="5219700" cy="270119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Arrow 11"/>
          <p:cNvSpPr/>
          <p:nvPr/>
        </p:nvSpPr>
        <p:spPr>
          <a:xfrm>
            <a:off x="10934700" y="4053864"/>
            <a:ext cx="2628900" cy="1979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5" name="MySQL est un logiciel de gestion de base de données qui permet de stocker et de manipuler des données."/>
          <p:cNvSpPr txBox="1"/>
          <p:nvPr/>
        </p:nvSpPr>
        <p:spPr>
          <a:xfrm>
            <a:off x="14490597" y="4258767"/>
            <a:ext cx="5067301" cy="156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MySQL est un logiciel de gestion de base de données qui permet de stocker et de manipuler des données.</a:t>
            </a:r>
          </a:p>
        </p:txBody>
      </p:sp>
      <p:pic>
        <p:nvPicPr>
          <p:cNvPr id="216" name="IMG_0312.png" descr="IMG_03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9412" y="6040886"/>
            <a:ext cx="13059476" cy="734595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01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s différentes technologies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différentes technologies</a:t>
            </a:r>
          </a:p>
        </p:txBody>
      </p:sp>
      <p:grpSp>
        <p:nvGrpSpPr>
          <p:cNvPr id="222" name="Group"/>
          <p:cNvGrpSpPr/>
          <p:nvPr/>
        </p:nvGrpSpPr>
        <p:grpSpPr>
          <a:xfrm>
            <a:off x="1447799" y="3084017"/>
            <a:ext cx="1482447" cy="461366"/>
            <a:chOff x="0" y="0"/>
            <a:chExt cx="1482445" cy="461365"/>
          </a:xfrm>
        </p:grpSpPr>
        <p:sp>
          <p:nvSpPr>
            <p:cNvPr id="220" name="Fetch"/>
            <p:cNvSpPr txBox="1"/>
            <p:nvPr/>
          </p:nvSpPr>
          <p:spPr>
            <a:xfrm>
              <a:off x="600354" y="-1"/>
              <a:ext cx="882092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Fetch</a:t>
              </a:r>
            </a:p>
          </p:txBody>
        </p:sp>
        <p:sp>
          <p:nvSpPr>
            <p:cNvPr id="221" name="Circle"/>
            <p:cNvSpPr/>
            <p:nvPr/>
          </p:nvSpPr>
          <p:spPr>
            <a:xfrm>
              <a:off x="0" y="40182"/>
              <a:ext cx="381000" cy="381001"/>
            </a:xfrm>
            <a:prstGeom prst="ellipse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23" name="Calque 1.png" descr="Calque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374" y="4878900"/>
            <a:ext cx="1943101" cy="94400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Arrow 11"/>
          <p:cNvSpPr/>
          <p:nvPr/>
        </p:nvSpPr>
        <p:spPr>
          <a:xfrm>
            <a:off x="3984687" y="4714264"/>
            <a:ext cx="1669926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5" name="La méthode fetch() est une fonction JavaScript qui permet de réaliser des requêtes HTTP vers des ressources web et de récupérer leur réponse."/>
          <p:cNvSpPr txBox="1"/>
          <p:nvPr/>
        </p:nvSpPr>
        <p:spPr>
          <a:xfrm>
            <a:off x="6360210" y="5020767"/>
            <a:ext cx="12763501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La méthode fetch() est une fonction JavaScript qui permet de réaliser des requêtes HTTP vers des ressources web et de récupérer leur réponse.</a:t>
            </a:r>
          </a:p>
        </p:txBody>
      </p:sp>
      <p:pic>
        <p:nvPicPr>
          <p:cNvPr id="226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5750" y="7327900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828" y="9679964"/>
            <a:ext cx="2781301" cy="201417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Arrow 11"/>
          <p:cNvSpPr/>
          <p:nvPr/>
        </p:nvSpPr>
        <p:spPr>
          <a:xfrm>
            <a:off x="3822700" y="10071100"/>
            <a:ext cx="1669925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" name="Arrow 11"/>
          <p:cNvSpPr/>
          <p:nvPr/>
        </p:nvSpPr>
        <p:spPr>
          <a:xfrm>
            <a:off x="3949700" y="7467600"/>
            <a:ext cx="1669925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0" name="Pour partager le menu créé récemment sur son profil Instagram"/>
          <p:cNvSpPr txBox="1"/>
          <p:nvPr/>
        </p:nvSpPr>
        <p:spPr>
          <a:xfrm>
            <a:off x="6362700" y="7859217"/>
            <a:ext cx="90678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Pour partager le menu créé récemment sur son profil Instagram</a:t>
            </a:r>
          </a:p>
        </p:txBody>
      </p:sp>
      <p:sp>
        <p:nvSpPr>
          <p:cNvPr id="231" name="Pour exporter son menu directement sur Deliveroo et le rendre accessible aux utilisateurs"/>
          <p:cNvSpPr txBox="1"/>
          <p:nvPr/>
        </p:nvSpPr>
        <p:spPr>
          <a:xfrm>
            <a:off x="6362700" y="10462717"/>
            <a:ext cx="126238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Pour exporter son menu directement sur Deliveroo et le rendre accessible aux utilisateurs</a:t>
            </a:r>
          </a:p>
        </p:txBody>
      </p:sp>
      <p:sp>
        <p:nvSpPr>
          <p:cNvPr id="232" name="01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6"/>
      <p:bldP build="whole" bldLvl="1" animBg="1" rev="0" advAuto="0" spid="223" grpId="2"/>
      <p:bldP build="whole" bldLvl="1" animBg="1" rev="0" advAuto="0" spid="228" grpId="9"/>
      <p:bldP build="whole" bldLvl="1" animBg="1" rev="0" advAuto="0" spid="225" grpId="4"/>
      <p:bldP build="whole" bldLvl="1" animBg="1" rev="0" advAuto="0" spid="224" grpId="3"/>
      <p:bldP build="whole" bldLvl="1" animBg="1" rev="0" advAuto="0" spid="222" grpId="1"/>
      <p:bldP build="whole" bldLvl="1" animBg="1" rev="0" advAuto="0" spid="226" grpId="5"/>
      <p:bldP build="whole" bldLvl="1" animBg="1" rev="0" advAuto="0" spid="230" grpId="7"/>
      <p:bldP build="whole" bldLvl="1" animBg="1" rev="0" advAuto="0" spid="227" grpId="8"/>
      <p:bldP build="whole" bldLvl="1" animBg="1" rev="0" advAuto="0" spid="231" grpId="1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Les différentes technologies"/>
          <p:cNvSpPr txBox="1"/>
          <p:nvPr>
            <p:ph type="ctrTitle"/>
          </p:nvPr>
        </p:nvSpPr>
        <p:spPr>
          <a:xfrm>
            <a:off x="1035981" y="641390"/>
            <a:ext cx="21945601" cy="1907742"/>
          </a:xfrm>
          <a:prstGeom prst="rect">
            <a:avLst/>
          </a:prstGeom>
        </p:spPr>
        <p:txBody>
          <a:bodyPr/>
          <a:lstStyle/>
          <a:p>
            <a:pPr/>
            <a:r>
              <a:t>Les différentes technologies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1447800" y="3084017"/>
            <a:ext cx="1658824" cy="461366"/>
            <a:chOff x="0" y="0"/>
            <a:chExt cx="1658823" cy="461365"/>
          </a:xfrm>
        </p:grpSpPr>
        <p:sp>
          <p:nvSpPr>
            <p:cNvPr id="235" name="JSPDF"/>
            <p:cNvSpPr txBox="1"/>
            <p:nvPr/>
          </p:nvSpPr>
          <p:spPr>
            <a:xfrm>
              <a:off x="601776" y="-1"/>
              <a:ext cx="1057048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JSPDF</a:t>
              </a:r>
            </a:p>
          </p:txBody>
        </p:sp>
        <p:sp>
          <p:nvSpPr>
            <p:cNvPr id="236" name="Circle"/>
            <p:cNvSpPr/>
            <p:nvPr/>
          </p:nvSpPr>
          <p:spPr>
            <a:xfrm>
              <a:off x="0" y="40182"/>
              <a:ext cx="381000" cy="381001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38" name="Sans titre-1.png" descr="Sans titre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4013200"/>
            <a:ext cx="5321300" cy="266065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JsPDF est une bibliothèque JavaScript qui permet de générer des fichiers PDF dans le navigateur web."/>
          <p:cNvSpPr txBox="1"/>
          <p:nvPr/>
        </p:nvSpPr>
        <p:spPr>
          <a:xfrm>
            <a:off x="8760511" y="5116017"/>
            <a:ext cx="1473200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JsPDF est une bibliothèque JavaScript qui permet de générer des fichiers PDF dans le navigateur web.</a:t>
            </a:r>
          </a:p>
        </p:txBody>
      </p:sp>
      <p:sp>
        <p:nvSpPr>
          <p:cNvPr id="240" name="Arrow 11"/>
          <p:cNvSpPr/>
          <p:nvPr/>
        </p:nvSpPr>
        <p:spPr>
          <a:xfrm>
            <a:off x="6765987" y="4714264"/>
            <a:ext cx="1669926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8EC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41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8713" y="6858000"/>
            <a:ext cx="5762274" cy="629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2100" y="8737600"/>
            <a:ext cx="3124200" cy="3124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Rectangle"/>
          <p:cNvSpPr/>
          <p:nvPr/>
        </p:nvSpPr>
        <p:spPr>
          <a:xfrm>
            <a:off x="5156200" y="10109200"/>
            <a:ext cx="1600200" cy="406400"/>
          </a:xfrm>
          <a:prstGeom prst="rect">
            <a:avLst/>
          </a:prstGeom>
          <a:ln w="127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Line"/>
          <p:cNvSpPr/>
          <p:nvPr/>
        </p:nvSpPr>
        <p:spPr>
          <a:xfrm flipV="1">
            <a:off x="6769938" y="10302069"/>
            <a:ext cx="3606786" cy="10331"/>
          </a:xfrm>
          <a:prstGeom prst="line">
            <a:avLst/>
          </a:prstGeom>
          <a:ln w="25400">
            <a:solidFill>
              <a:schemeClr val="accent5">
                <a:lumOff val="-29866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45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52999" y="6858000"/>
            <a:ext cx="3086001" cy="6299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 flipV="1">
            <a:off x="13576307" y="10307234"/>
            <a:ext cx="3606786" cy="10332"/>
          </a:xfrm>
          <a:prstGeom prst="line">
            <a:avLst/>
          </a:prstGeom>
          <a:ln w="25400">
            <a:solidFill>
              <a:schemeClr val="accent5">
                <a:lumOff val="-29866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7" name="01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9"/>
      <p:bldP build="whole" bldLvl="1" animBg="1" rev="0" advAuto="0" spid="244" grpId="7"/>
      <p:bldP build="whole" bldLvl="1" animBg="1" rev="0" advAuto="0" spid="239" grpId="4"/>
      <p:bldP build="whole" bldLvl="1" animBg="1" rev="0" advAuto="0" spid="241" grpId="5"/>
      <p:bldP build="whole" bldLvl="1" animBg="1" rev="0" advAuto="0" spid="243" grpId="6"/>
      <p:bldP build="whole" bldLvl="1" animBg="1" rev="0" advAuto="0" spid="237" grpId="1"/>
      <p:bldP build="whole" bldLvl="1" animBg="1" rev="0" advAuto="0" spid="240" grpId="3"/>
      <p:bldP build="whole" bldLvl="1" animBg="1" rev="0" advAuto="0" spid="242" grpId="8"/>
      <p:bldP build="whole" bldLvl="1" animBg="1" rev="0" advAuto="0" spid="238" grpId="2"/>
      <p:bldP build="whole" bldLvl="1" animBg="1" rev="0" advAuto="0" spid="245" grpId="10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